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22" r:id="rId2"/>
    <p:sldId id="281" r:id="rId3"/>
    <p:sldId id="423" r:id="rId4"/>
    <p:sldId id="467" r:id="rId5"/>
    <p:sldId id="468" r:id="rId6"/>
    <p:sldId id="469" r:id="rId7"/>
    <p:sldId id="475" r:id="rId8"/>
    <p:sldId id="438" r:id="rId9"/>
    <p:sldId id="470" r:id="rId10"/>
    <p:sldId id="466" r:id="rId11"/>
    <p:sldId id="478" r:id="rId12"/>
    <p:sldId id="479" r:id="rId13"/>
    <p:sldId id="471" r:id="rId14"/>
    <p:sldId id="458" r:id="rId15"/>
    <p:sldId id="459" r:id="rId16"/>
    <p:sldId id="480" r:id="rId17"/>
    <p:sldId id="463" r:id="rId18"/>
    <p:sldId id="464" r:id="rId19"/>
    <p:sldId id="465" r:id="rId20"/>
    <p:sldId id="474" r:id="rId21"/>
    <p:sldId id="481" r:id="rId22"/>
    <p:sldId id="409" r:id="rId23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628" autoAdjust="0"/>
  </p:normalViewPr>
  <p:slideViewPr>
    <p:cSldViewPr snapToGrid="0">
      <p:cViewPr varScale="1">
        <p:scale>
          <a:sx n="77" d="100"/>
          <a:sy n="77" d="100"/>
        </p:scale>
        <p:origin x="19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E9A44-0E3B-423D-947C-43A594F5F086}" type="datetimeFigureOut">
              <a:rPr lang="fr-BE" smtClean="0"/>
              <a:t>20/05/2021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22BBB-A5D0-426A-9D33-3A86BD752A7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103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2E574-CACD-4495-A73C-5D818256BA04}" type="slidenum">
              <a:rPr lang="fr-BE" smtClean="0">
                <a:solidFill>
                  <a:prstClr val="black"/>
                </a:solidFill>
              </a:rPr>
              <a:pPr/>
              <a:t>1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18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Les grands projets immobiliers acceptés depuis 2006 à 2018 (projets de + de 6 unités) (source service urbanisme)</a:t>
            </a:r>
          </a:p>
          <a:p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Mellet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(78 logements)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2006-création de 7 lots à la rue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Mellet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-la-Neuve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2007-construction de 5 maisons (Rue Léon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Burny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2009-construction de 12 appartements (Chée de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Bxl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2010-construction de 10 maisons (rue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Bragard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2014-construction de 9 appartements (Avenue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Stassart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2015-transformation d’une ferme en 11 appartements (Rue Solvay)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2015-construction de 14 appartements (Rue d’En-dessous)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2017-transformation d’un bien en 4 logements (Rue Mercier)</a:t>
            </a:r>
          </a:p>
          <a:p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Frasnes-lez-Gosselies (286 logements)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2006-transformation d’une ferme en 5 appartements (Chée de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Bxl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2006-construction de 5 maisons (Drève de la Source)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2010-construction de 26 logements résidence service (Rue de S-d-A)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2011-transformation d’une ferme en 10 logements (chemin des bœufs)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2011-construction de 8 appartements (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chée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Bxl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2012-construction de 26 logements résidence-service (Rue Albert)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2013-construction de 5 appartements et 1 bureau (Rue Octave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Staumont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2013-construction de 4 appartements et 1 maison (Rue Blanchart)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2013-transformation d’un bâtiment en 13 logements (Chée de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Bxl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2013-construction de 4 maisons (Rue Eugène Gilles)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2014-construction de 5 maisons et 5 appartements (Rue de S-d-A)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2015-construction de 4 appartements et d’un home de 92 unités/lits (Chée de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Bxl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2016-construction de 5 appartements (Rue du déporté)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2018-construction de 71 logements (Rue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Duvieusart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2018-construction de 6 appartements (Rue des Français)</a:t>
            </a:r>
          </a:p>
          <a:p>
            <a:pPr lvl="0"/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2020-construction de 8 logements (Chée de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Bxl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 face du complexe)</a:t>
            </a:r>
          </a:p>
          <a:p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2020/22 : dossier en cours sur Frasnes – construction de 14 maisons et 10 appartements (Rue F. Givron) au lieu de 18 maisons et 12 appartements (conciliation terminée)</a:t>
            </a:r>
          </a:p>
          <a:p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 : dossier en cours sur Frasnes-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Ottimo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construction de 15 appartements et 1 maison (enquête publique en cours) avec dépollution</a:t>
            </a:r>
          </a:p>
          <a:p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Villers-Perwin (43 logements)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Construction d’une crèche, de 8 appartements et de 35 logements résidence-service (Rue du Tilleul)-2014</a:t>
            </a:r>
          </a:p>
          <a:p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Rèves (49 logements)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2006-transformation d’un couvent en 9 appartements (Rue de l’Eglise 1)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2009-création de 9 lots à la rue du Bosquet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2010-construction de 8 maisons (rue sart-Bas)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2015-construction de 6 appartements (Chée de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Bxl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639)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2015-construction de 4 maisons (Rue du Bosquet)</a:t>
            </a: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2018-transformation d’une ferme en 5 logements (Rue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Burlet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2020-construction de 9 appartements (Rue de l’Eglise)</a:t>
            </a:r>
          </a:p>
          <a:p>
            <a:pPr lvl="0"/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Wayaux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(0)</a:t>
            </a:r>
          </a:p>
          <a:p>
            <a:pPr marL="457200" lvl="1" indent="0" algn="l">
              <a:buFont typeface="Arial" panose="020B0604020202020204" pitchFamily="34" charset="0"/>
              <a:buNone/>
            </a:pP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673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Les grands projets immobiliers acceptés depuis 2018 (projets de + de 6 unités) (source service urbanisme)</a:t>
            </a:r>
          </a:p>
          <a:p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1" indent="0" algn="l">
              <a:buFont typeface="Arial" panose="020B0604020202020204" pitchFamily="34" charset="0"/>
              <a:buNone/>
            </a:pP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7839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Font typeface="Arial" panose="020B0604020202020204" pitchFamily="34" charset="0"/>
              <a:buNone/>
            </a:pP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411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Les réunions citoyennes </a:t>
            </a:r>
            <a:r>
              <a:rPr lang="fr-BE" sz="800" dirty="0" err="1" smtClean="0"/>
              <a:t>organisées</a:t>
            </a:r>
            <a:r>
              <a:rPr lang="fr-BE" sz="800" dirty="0" err="1" smtClean="0">
                <a:sym typeface="Wingdings" panose="05000000000000000000" pitchFamily="2" charset="2"/>
              </a:rPr>
              <a:t>On</a:t>
            </a:r>
            <a:r>
              <a:rPr lang="fr-BE" sz="800" dirty="0" smtClean="0">
                <a:sym typeface="Wingdings" panose="05000000000000000000" pitchFamily="2" charset="2"/>
              </a:rPr>
              <a:t> fait </a:t>
            </a:r>
            <a:r>
              <a:rPr lang="fr-BE" sz="800" dirty="0" err="1" smtClean="0">
                <a:sym typeface="Wingdings" panose="05000000000000000000" pitchFamily="2" charset="2"/>
              </a:rPr>
              <a:t>bcp</a:t>
            </a:r>
            <a:r>
              <a:rPr lang="fr-BE" sz="800" dirty="0" smtClean="0">
                <a:sym typeface="Wingdings" panose="05000000000000000000" pitchFamily="2" charset="2"/>
              </a:rPr>
              <a:t> de PUB pour</a:t>
            </a:r>
            <a:r>
              <a:rPr lang="fr-BE" sz="800" baseline="0" dirty="0" smtClean="0">
                <a:sym typeface="Wingdings" panose="05000000000000000000" pitchFamily="2" charset="2"/>
              </a:rPr>
              <a:t> éviter qu’un projet ne se fasse en catimini comme avant</a:t>
            </a:r>
            <a:endParaRPr lang="fr-BE" sz="800" dirty="0" smtClean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Les réseaux </a:t>
            </a:r>
            <a:r>
              <a:rPr lang="fr-BE" sz="800" dirty="0" err="1" smtClean="0"/>
              <a:t>sociaux</a:t>
            </a:r>
            <a:r>
              <a:rPr lang="fr-BE" sz="800" dirty="0" err="1" smtClean="0">
                <a:sym typeface="Wingdings" panose="05000000000000000000" pitchFamily="2" charset="2"/>
              </a:rPr>
              <a:t>information</a:t>
            </a:r>
            <a:r>
              <a:rPr lang="fr-BE" sz="800" dirty="0" smtClean="0">
                <a:sym typeface="Wingdings" panose="05000000000000000000" pitchFamily="2" charset="2"/>
              </a:rPr>
              <a:t> passe beaucoup plus chez les citoyens</a:t>
            </a:r>
            <a:endParaRPr lang="fr-BE" sz="800" dirty="0" smtClean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Les appartements et division de </a:t>
            </a:r>
            <a:r>
              <a:rPr lang="fr-BE" sz="800" dirty="0" err="1" smtClean="0"/>
              <a:t>parcelles</a:t>
            </a:r>
            <a:r>
              <a:rPr lang="fr-BE" sz="800" dirty="0" err="1" smtClean="0">
                <a:sym typeface="Wingdings" panose="05000000000000000000" pitchFamily="2" charset="2"/>
              </a:rPr>
              <a:t>les</a:t>
            </a:r>
            <a:r>
              <a:rPr lang="fr-BE" sz="800" dirty="0" smtClean="0">
                <a:sym typeface="Wingdings" panose="05000000000000000000" pitchFamily="2" charset="2"/>
              </a:rPr>
              <a:t> gens veulent de plus en plus d’appartements</a:t>
            </a:r>
            <a:r>
              <a:rPr lang="fr-BE" sz="800" baseline="0" dirty="0" smtClean="0">
                <a:sym typeface="Wingdings" panose="05000000000000000000" pitchFamily="2" charset="2"/>
              </a:rPr>
              <a:t> (plus petit, moins cher, plus facile à chauffer, famille monoparental,…) et des maisons plus </a:t>
            </a:r>
            <a:r>
              <a:rPr lang="fr-BE" sz="800" baseline="0" dirty="0" err="1" smtClean="0">
                <a:sym typeface="Wingdings" panose="05000000000000000000" pitchFamily="2" charset="2"/>
              </a:rPr>
              <a:t>petiteson</a:t>
            </a:r>
            <a:r>
              <a:rPr lang="fr-BE" sz="800" baseline="0" dirty="0" smtClean="0">
                <a:sym typeface="Wingdings" panose="05000000000000000000" pitchFamily="2" charset="2"/>
              </a:rPr>
              <a:t> fait plus d’unité sur une parcelle et on divise les parcelles</a:t>
            </a:r>
            <a:endParaRPr lang="fr-BE" sz="800" dirty="0" smtClean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Les </a:t>
            </a:r>
            <a:r>
              <a:rPr lang="fr-BE" sz="800" dirty="0" err="1" smtClean="0"/>
              <a:t>promoteurs</a:t>
            </a:r>
            <a:r>
              <a:rPr lang="fr-BE" sz="800" dirty="0" err="1" smtClean="0">
                <a:sym typeface="Wingdings" panose="05000000000000000000" pitchFamily="2" charset="2"/>
              </a:rPr>
              <a:t>il</a:t>
            </a:r>
            <a:r>
              <a:rPr lang="fr-BE" sz="800" dirty="0" smtClean="0">
                <a:sym typeface="Wingdings" panose="05000000000000000000" pitchFamily="2" charset="2"/>
              </a:rPr>
              <a:t> y</a:t>
            </a:r>
            <a:r>
              <a:rPr lang="fr-BE" sz="800" baseline="0" dirty="0" smtClean="0">
                <a:sym typeface="Wingdings" panose="05000000000000000000" pitchFamily="2" charset="2"/>
              </a:rPr>
              <a:t> a de plus en plus d’agents immobiliers. Selon l’institut professionnel des agents immobiliers, l</a:t>
            </a:r>
            <a:r>
              <a:rPr lang="fr-BE" sz="800" dirty="0" smtClean="0"/>
              <a:t>e nombre d'agents immobiliers augmente d'année en année. Ils sont désormais 10.767 enregistrés à l'Institut professionnel des agents immobiliers (IPI), un record,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La pression immobilière </a:t>
            </a:r>
            <a:r>
              <a:rPr lang="fr-BE" sz="800" dirty="0" smtClean="0">
                <a:sym typeface="Wingdings" panose="05000000000000000000" pitchFamily="2" charset="2"/>
              </a:rPr>
              <a:t></a:t>
            </a:r>
            <a:r>
              <a:rPr lang="fr-BE" sz="800" baseline="0" dirty="0" smtClean="0"/>
              <a:t>les prix des terrains s’envolent et les personnes en fin de vie veulent régler leur succession (c’est le cas encore pour le terrain ici) : entre 100 et 150 m²</a:t>
            </a:r>
            <a:r>
              <a:rPr lang="fr-BE" sz="800" baseline="0" dirty="0" smtClean="0">
                <a:sym typeface="Wingdings" panose="05000000000000000000" pitchFamily="2" charset="2"/>
              </a:rPr>
              <a:t>promoteur pour rentabiliser le terrain veule un maximum d’unités </a:t>
            </a:r>
            <a:endParaRPr lang="fr-BE" sz="800" dirty="0" smtClean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L’attractivité des Bons Villers</a:t>
            </a:r>
            <a:r>
              <a:rPr lang="fr-BE" sz="800" dirty="0" smtClean="0">
                <a:sym typeface="Wingdings" panose="05000000000000000000" pitchFamily="2" charset="2"/>
              </a:rPr>
              <a:t> écoles de </a:t>
            </a:r>
            <a:r>
              <a:rPr lang="fr-BE" sz="800" baseline="0" dirty="0" smtClean="0">
                <a:sym typeface="Wingdings" panose="05000000000000000000" pitchFamily="2" charset="2"/>
              </a:rPr>
              <a:t> qualité, crèches,….</a:t>
            </a:r>
            <a:endParaRPr lang="fr-BE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593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085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Cette </a:t>
            </a:r>
            <a:r>
              <a:rPr lang="fr-BE" sz="800" b="1" dirty="0" smtClean="0"/>
              <a:t>marge de manœuvre</a:t>
            </a:r>
            <a:r>
              <a:rPr lang="fr-BE" sz="800" dirty="0" smtClean="0"/>
              <a:t> varie selon le </a:t>
            </a:r>
            <a:r>
              <a:rPr lang="fr-BE" sz="800" b="1" dirty="0" smtClean="0"/>
              <a:t>type de zones </a:t>
            </a:r>
            <a:r>
              <a:rPr lang="fr-BE" sz="800" dirty="0" smtClean="0"/>
              <a:t>au plan de secteur où le promoteur (propriétaire du terrain) veut construire :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ZACC (Zone aménagement communale concertée) </a:t>
            </a:r>
            <a:r>
              <a:rPr lang="fr-BE" sz="800" dirty="0" smtClean="0">
                <a:sym typeface="Wingdings" panose="05000000000000000000" pitchFamily="2" charset="2"/>
              </a:rPr>
              <a:t> pouvoir absolu</a:t>
            </a:r>
            <a:endParaRPr lang="fr-BE" sz="800" dirty="0" smtClean="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Zone d’habitat ou zone d’habitat à caractère rural </a:t>
            </a:r>
            <a:r>
              <a:rPr lang="fr-BE" sz="800" dirty="0" smtClean="0">
                <a:sym typeface="Wingdings" panose="05000000000000000000" pitchFamily="2" charset="2"/>
              </a:rPr>
              <a:t> pouvoir limité</a:t>
            </a:r>
            <a:endParaRPr lang="fr-BE" sz="8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109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</a:pPr>
            <a:r>
              <a:rPr lang="fr-BE" sz="800" dirty="0" smtClean="0"/>
              <a:t>Une ZACC, c’est quoi ? 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ZACC = Zone Aménagement Communal Concerté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Réserve foncière dont l’affectation et l’aménagement n’ont pas encore été déterminés</a:t>
            </a:r>
          </a:p>
          <a:p>
            <a:pPr lvl="1" algn="just">
              <a:lnSpc>
                <a:spcPct val="150000"/>
              </a:lnSpc>
            </a:pPr>
            <a:r>
              <a:rPr lang="fr-BE" sz="800" dirty="0" smtClean="0"/>
              <a:t>Comment mettre en œuvre une ZACC ? 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Les propriétaires (d’au-moins 2 hectares) peuvent activer la ZACC via un Schéma d’orientation local (SOL)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La commune peut activer une ZACC sans être propriétaire</a:t>
            </a:r>
            <a:r>
              <a:rPr lang="fr-BE" sz="800" dirty="0" smtClean="0">
                <a:sym typeface="Wingdings" panose="05000000000000000000" pitchFamily="2" charset="2"/>
              </a:rPr>
              <a:t> Défavorable</a:t>
            </a:r>
            <a:endParaRPr lang="fr-BE" sz="800" dirty="0" smtClean="0"/>
          </a:p>
          <a:p>
            <a:pPr lvl="1" algn="just">
              <a:lnSpc>
                <a:spcPct val="150000"/>
              </a:lnSpc>
            </a:pPr>
            <a:r>
              <a:rPr lang="fr-BE" sz="800" dirty="0" smtClean="0"/>
              <a:t>C’est quoi un SOL ? 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SOL = Schéma d’orientation local qui va étudier la future affectation de la zone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Après un SOL, procédure de demande de permis habituelle</a:t>
            </a:r>
          </a:p>
          <a:p>
            <a:pPr lvl="1" algn="just">
              <a:lnSpc>
                <a:spcPct val="150000"/>
              </a:lnSpc>
            </a:pPr>
            <a:r>
              <a:rPr lang="fr-BE" sz="800" dirty="0" smtClean="0"/>
              <a:t>Combien de ZACC aux Bons Villers ?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5 ZACC aux Bons Villers (1 à Rèves (</a:t>
            </a:r>
            <a:r>
              <a:rPr lang="fr-BE" sz="800" dirty="0" err="1" smtClean="0"/>
              <a:t>Lixon</a:t>
            </a:r>
            <a:r>
              <a:rPr lang="fr-BE" sz="800" dirty="0" smtClean="0"/>
              <a:t>)-et 4 à Frasnes-lez-Gosselies). 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Existent depuis l’établissement du plan de secteur (année 1976)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Affectations proposées par la majorité précédente (2016) pour les 5 ZACC dans le schéma de structure communale mais qui n’a pas de valeur tant que pas de SOL</a:t>
            </a:r>
          </a:p>
          <a:p>
            <a:pPr lvl="1" algn="just">
              <a:lnSpc>
                <a:spcPct val="150000"/>
              </a:lnSpc>
            </a:pPr>
            <a:r>
              <a:rPr lang="fr-BE" sz="800" dirty="0" smtClean="0"/>
              <a:t>Qui valide le SOL pour activer la ZACC ?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Validé uniquement par le Conseil communal sans possibilité de passer en recours via la région ou le ministre (contrairement aux permis)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Sans SOL, pas de possibilité de demander un permis et donc pas de projet </a:t>
            </a:r>
            <a:r>
              <a:rPr lang="fr-BE" sz="800" dirty="0" smtClean="0">
                <a:sym typeface="Wingdings" panose="05000000000000000000" pitchFamily="2" charset="2"/>
              </a:rPr>
              <a:t> pouvoir absolu de la Commune via le SOL</a:t>
            </a:r>
            <a:endParaRPr lang="fr-BE" sz="800" dirty="0" smtClean="0"/>
          </a:p>
          <a:p>
            <a:pPr marL="457200" lvl="1" indent="0" algn="l">
              <a:buFont typeface="Arial" panose="020B0604020202020204" pitchFamily="34" charset="0"/>
              <a:buNone/>
            </a:pPr>
            <a:endParaRPr lang="fr-BE" sz="8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409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</a:pPr>
            <a:r>
              <a:rPr lang="fr-BE" sz="800" b="1" u="sng" dirty="0"/>
              <a:t>Le cas </a:t>
            </a:r>
            <a:r>
              <a:rPr lang="fr-BE" sz="800" b="1" u="sng" dirty="0" err="1"/>
              <a:t>Lixon</a:t>
            </a:r>
            <a:endParaRPr lang="fr-BE" sz="800" b="1" u="sng" dirty="0"/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Majorité précédente : OK pour avant-projet de SOL = </a:t>
            </a:r>
            <a:r>
              <a:rPr lang="fr-BE" sz="800" b="1" dirty="0" smtClean="0"/>
              <a:t>+/-191 logements - 50 apparts/résidences services &amp; 91 apparts &amp; 50 maisons</a:t>
            </a:r>
            <a:r>
              <a:rPr lang="fr-BE" sz="800" dirty="0" smtClean="0"/>
              <a:t> 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Arrivée au pouvoir :</a:t>
            </a: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STOP ! ⛔</a:t>
            </a: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Création comité d’accompagnement (30 </a:t>
            </a:r>
            <a:r>
              <a:rPr lang="fr-BE" sz="800" dirty="0" err="1" smtClean="0"/>
              <a:t>Rèvois</a:t>
            </a:r>
            <a:r>
              <a:rPr lang="fr-BE" sz="800" dirty="0" smtClean="0"/>
              <a:t>) réuni 4 fois</a:t>
            </a: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2 réunions citoyennes </a:t>
            </a: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=&gt; promoteur a </a:t>
            </a:r>
            <a:r>
              <a:rPr lang="fr-BE" sz="800" b="1" dirty="0" smtClean="0"/>
              <a:t>divisé de moitié son nombre de logements</a:t>
            </a:r>
            <a:r>
              <a:rPr lang="fr-BE" sz="800" dirty="0" smtClean="0"/>
              <a:t>. </a:t>
            </a: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sz="800" dirty="0" smtClean="0"/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Actuellement, négociation </a:t>
            </a:r>
            <a:r>
              <a:rPr lang="fr-BE" sz="800" b="1" dirty="0" smtClean="0"/>
              <a:t>de compensions </a:t>
            </a:r>
            <a:r>
              <a:rPr lang="fr-BE" sz="800" dirty="0" smtClean="0"/>
              <a:t>pour les </a:t>
            </a:r>
            <a:r>
              <a:rPr lang="fr-BE" sz="800" dirty="0" err="1" smtClean="0"/>
              <a:t>Rèvois</a:t>
            </a:r>
            <a:r>
              <a:rPr lang="fr-BE" sz="800" dirty="0" smtClean="0"/>
              <a:t> (un local scout, une maison de village, une plaine de jeux, une crèche, une conciergerie, des terrains à prix réduits pour les </a:t>
            </a:r>
            <a:r>
              <a:rPr lang="fr-BE" sz="800" dirty="0" err="1" smtClean="0"/>
              <a:t>bonsvillersois</a:t>
            </a:r>
            <a:r>
              <a:rPr lang="fr-BE" sz="800" dirty="0" smtClean="0"/>
              <a:t> …). </a:t>
            </a: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b="1" dirty="0" smtClean="0"/>
              <a:t>Quand négociation terminée </a:t>
            </a:r>
            <a:r>
              <a:rPr lang="fr-BE" sz="800" dirty="0" smtClean="0"/>
              <a:t>: présentation au comité d’accompagnement et à TOUT les citoyens.</a:t>
            </a: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Enfin : un sondage</a:t>
            </a:r>
            <a:r>
              <a:rPr lang="fr-BE" sz="800" b="1" dirty="0" smtClean="0"/>
              <a:t> sur le projet </a:t>
            </a:r>
            <a:r>
              <a:rPr lang="fr-BE" sz="800" dirty="0" smtClean="0"/>
              <a:t> (sauf si </a:t>
            </a:r>
            <a:r>
              <a:rPr lang="fr-BE" sz="800" dirty="0" err="1" smtClean="0"/>
              <a:t>Lixon</a:t>
            </a:r>
            <a:r>
              <a:rPr lang="fr-BE" sz="800" dirty="0" smtClean="0"/>
              <a:t> jette l’éponge)</a:t>
            </a: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Si référendum ok alors passage au Conseil communal</a:t>
            </a:r>
          </a:p>
          <a:p>
            <a:pPr marL="514350" indent="-514350"/>
            <a:endParaRPr lang="fr-BE" sz="800" dirty="0"/>
          </a:p>
          <a:p>
            <a:pPr marL="514350" indent="-514350"/>
            <a:endParaRPr lang="fr-BE" dirty="0"/>
          </a:p>
          <a:p>
            <a:pPr marL="457200" lvl="1" indent="0" algn="l">
              <a:buFont typeface="Arial" panose="020B0604020202020204" pitchFamily="34" charset="0"/>
              <a:buNone/>
            </a:pP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65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Actuellement, </a:t>
            </a:r>
            <a:r>
              <a:rPr lang="fr-BE" sz="800" b="1" dirty="0" smtClean="0"/>
              <a:t>d’autres promoteurs</a:t>
            </a:r>
            <a:r>
              <a:rPr lang="fr-BE" sz="800" dirty="0" smtClean="0"/>
              <a:t> veulent activer les autres ZACC.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Nous bloquons pour le moment en les décourageant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Si les propriétaires veulent quand même avancer alors même procédure que pour le projet </a:t>
            </a:r>
            <a:r>
              <a:rPr lang="fr-BE" sz="800" dirty="0" err="1" smtClean="0"/>
              <a:t>Lixon</a:t>
            </a:r>
            <a:r>
              <a:rPr lang="fr-BE" sz="800" dirty="0" smtClean="0"/>
              <a:t> (comité d’accompagnement, réunions citoyennes, négociations de charges importantes et référendum)</a:t>
            </a:r>
            <a:endParaRPr lang="fr-BE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094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5000"/>
              </a:lnSpc>
              <a:spcAft>
                <a:spcPts val="800"/>
              </a:spcAft>
            </a:pPr>
            <a:r>
              <a:rPr lang="fr-B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distinction entre la zone d’habitat et la zone d’habitat à caractère rural est que dans cette dernière l’activité agricole est autorisée. Dans la zone d’habitat, la compatibilité de l’activité agricole avec les habitations doit être démontrée et motivée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Une Zone d’habitat et zone d’habitat à caractère rural, c’est quoi? 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Zone qui peut être </a:t>
            </a:r>
            <a:r>
              <a:rPr lang="fr-BE" sz="800" b="1" dirty="0" smtClean="0"/>
              <a:t>construite en droit </a:t>
            </a:r>
            <a:r>
              <a:rPr lang="fr-BE" sz="800" dirty="0" smtClean="0"/>
              <a:t>= zone rouge ou zone rouge hachurée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En zone d’habitat (quelle que soit la taille de la zone), tout propriétaire peut faire une demande de permis 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Et donc en zone d’habitat, pas besoin d’activer la zone pour y construire. Il suffit seulement d’avoir le permis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Quels avis sont donnés sur le permis d’urbanisme ?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Avis de nombreux fonctionnaires: la conseillère en mobilité, du service travaux, pompiers, fonctionnaire délégué …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Avis des citoyens lors de l’enquête publique </a:t>
            </a:r>
            <a:r>
              <a:rPr lang="fr-BE" sz="800" dirty="0" smtClean="0">
                <a:sym typeface="Wingdings" panose="05000000000000000000" pitchFamily="2" charset="2"/>
              </a:rPr>
              <a:t> Obligation de conciliation possible entre riverains et promoteur si plus de 25 plaintes</a:t>
            </a:r>
            <a:endParaRPr lang="fr-BE" sz="800" dirty="0" smtClean="0"/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Avis de la CCATM = commission composée de </a:t>
            </a:r>
            <a:r>
              <a:rPr lang="fr-BE" sz="800" dirty="0" err="1" smtClean="0"/>
              <a:t>Bonsvillersois</a:t>
            </a:r>
            <a:r>
              <a:rPr lang="fr-BE" sz="800" dirty="0" smtClean="0"/>
              <a:t> de tous les villages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Si permis non accepté du Collège, que se passe-t-il?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Soit le promoteur arrête son projet 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Soit le promoteur </a:t>
            </a:r>
            <a:r>
              <a:rPr lang="fr-BE" sz="800" b="1" dirty="0" smtClean="0"/>
              <a:t>redépose un projet qui répond aux remarques du Collège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Soit le promoteur </a:t>
            </a:r>
            <a:r>
              <a:rPr lang="fr-BE" sz="800" b="1" dirty="0" smtClean="0"/>
              <a:t>va en recours à la Région wallonne</a:t>
            </a:r>
            <a:r>
              <a:rPr lang="fr-BE" sz="800" dirty="0" smtClean="0"/>
              <a:t> et                               fait valoir ses arguments (ce qui est pratiquement toujours le cas)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Comment se passe le recours?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b="1" dirty="0" smtClean="0"/>
              <a:t>Analyse par une commission indépendante (en Région wallonne) </a:t>
            </a:r>
            <a:r>
              <a:rPr lang="fr-BE" sz="800" dirty="0" smtClean="0"/>
              <a:t>(CAR : commission d’avis de recours): audition du promoteur et de la commune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Remise d’un avis au Ministre par la CAR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Avis sur base d’éléments objectifs : Code du développement territorial et du schéma de développement communal  (Conformité de la construction avec l’affectation du bien, respect des densités, respect des gabarits, respect de la mixité appartements/maisons, respect du nombre de parkings, …). 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PEU d’arguments </a:t>
            </a:r>
            <a:r>
              <a:rPr lang="fr-BE" sz="800" b="1" dirty="0" smtClean="0"/>
              <a:t>émotionnels et subjectifs </a:t>
            </a:r>
            <a:r>
              <a:rPr lang="fr-BE" sz="800" dirty="0" smtClean="0"/>
              <a:t>acceptés. Il faut pouvoir démontrer que le projet n’est pas compatible avec le voisinage.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b="1" dirty="0" smtClean="0"/>
              <a:t>Très grande majorité des avis sont suivis par le Ministre</a:t>
            </a:r>
            <a:r>
              <a:rPr lang="fr-BE" sz="800" dirty="0" smtClean="0"/>
              <a:t>. 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/>
              <a:t>L’avis du Ministre peut être attaqué au Conseil d’état (en suspension et/ou en annulation)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sz="800" dirty="0" smtClean="0"/>
          </a:p>
          <a:p>
            <a:pPr algn="just">
              <a:lnSpc>
                <a:spcPct val="150000"/>
              </a:lnSpc>
            </a:pPr>
            <a:r>
              <a:rPr lang="fr-BE" sz="800" dirty="0" smtClean="0"/>
              <a:t>Bref, quand on sait qu’un projet (même si on est contre) a un risque d’avoir un avis positif de la CAR, la Commune tente de trouver d’autres moyens pour limiter le projet</a:t>
            </a:r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fr-BE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43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sz="1000" dirty="0">
              <a:solidFill>
                <a:schemeClr val="tx1"/>
              </a:solidFill>
            </a:endParaRPr>
          </a:p>
          <a:p>
            <a:pPr lvl="0"/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292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>
                <a:effectLst/>
                <a:ea typeface="Calibri" panose="020F0502020204030204" pitchFamily="34" charset="0"/>
              </a:rPr>
              <a:t>Comment la commune tente de réduire </a:t>
            </a:r>
            <a:r>
              <a:rPr lang="fr-BE" sz="800" dirty="0">
                <a:ea typeface="Calibri" panose="020F0502020204030204" pitchFamily="34" charset="0"/>
              </a:rPr>
              <a:t>l</a:t>
            </a:r>
            <a:r>
              <a:rPr lang="fr-BE" sz="800" dirty="0">
                <a:effectLst/>
                <a:ea typeface="Calibri" panose="020F0502020204030204" pitchFamily="34" charset="0"/>
              </a:rPr>
              <a:t>es grands projets immobiliers ?</a:t>
            </a:r>
            <a:endParaRPr lang="fr-BE" sz="800" dirty="0">
              <a:ea typeface="Calibri" panose="020F0502020204030204" pitchFamily="34" charset="0"/>
            </a:endParaRP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b="1" dirty="0" smtClean="0"/>
              <a:t>Réviser les densités de logement par hectare  (-25%)-décision en décembre 2020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b="1" dirty="0" smtClean="0">
                <a:effectLst/>
                <a:ea typeface="Calibri" panose="020F0502020204030204" pitchFamily="34" charset="0"/>
              </a:rPr>
              <a:t>Renforcer la consultation citoyenne </a:t>
            </a:r>
            <a:r>
              <a:rPr lang="fr-BE" sz="800" dirty="0" smtClean="0">
                <a:effectLst/>
                <a:ea typeface="Calibri" panose="020F0502020204030204" pitchFamily="34" charset="0"/>
              </a:rPr>
              <a:t>(réunions citoyennes, comité d’accompagnement de riverains …). Organiser ses réunions peut faire croire qu’on est pour le projet, mais NON !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b="1" dirty="0" smtClean="0">
                <a:effectLst/>
                <a:ea typeface="Calibri" panose="020F0502020204030204" pitchFamily="34" charset="0"/>
              </a:rPr>
              <a:t>Négocier avec les promoteurs </a:t>
            </a:r>
            <a:r>
              <a:rPr lang="fr-BE" sz="800" dirty="0" smtClean="0">
                <a:effectLst/>
                <a:ea typeface="Calibri" panose="020F0502020204030204" pitchFamily="34" charset="0"/>
              </a:rPr>
              <a:t>: </a:t>
            </a:r>
            <a:endParaRPr lang="fr-BE" sz="800" dirty="0" smtClean="0">
              <a:ea typeface="Calibri" panose="020F0502020204030204" pitchFamily="34" charset="0"/>
            </a:endParaRP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>
                <a:effectLst/>
                <a:ea typeface="Calibri" panose="020F0502020204030204" pitchFamily="34" charset="0"/>
              </a:rPr>
              <a:t>but : projet plus </a:t>
            </a:r>
            <a:r>
              <a:rPr lang="fr-BE" sz="800" b="1" dirty="0" smtClean="0">
                <a:effectLst/>
                <a:ea typeface="Calibri" panose="020F0502020204030204" pitchFamily="34" charset="0"/>
              </a:rPr>
              <a:t>compatible possible avec les remarques des riverains</a:t>
            </a:r>
            <a:r>
              <a:rPr lang="fr-BE" sz="800" dirty="0" smtClean="0">
                <a:effectLst/>
                <a:ea typeface="Calibri" panose="020F0502020204030204" pitchFamily="34" charset="0"/>
              </a:rPr>
              <a:t>, au cas où le Ministre l’accepterait en recours.</a:t>
            </a: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>
                <a:ea typeface="Calibri" panose="020F0502020204030204" pitchFamily="34" charset="0"/>
              </a:rPr>
              <a:t>N</a:t>
            </a:r>
            <a:r>
              <a:rPr lang="fr-BE" sz="800" dirty="0" smtClean="0">
                <a:effectLst/>
                <a:ea typeface="Calibri" panose="020F0502020204030204" pitchFamily="34" charset="0"/>
              </a:rPr>
              <a:t>égocier </a:t>
            </a:r>
            <a:r>
              <a:rPr lang="fr-BE" sz="800" dirty="0" smtClean="0">
                <a:ea typeface="Calibri" panose="020F0502020204030204" pitchFamily="34" charset="0"/>
              </a:rPr>
              <a:t>au</a:t>
            </a:r>
            <a:r>
              <a:rPr lang="fr-BE" sz="800" dirty="0" smtClean="0">
                <a:effectLst/>
                <a:ea typeface="Calibri" panose="020F0502020204030204" pitchFamily="34" charset="0"/>
              </a:rPr>
              <a:t> maximum </a:t>
            </a:r>
            <a:r>
              <a:rPr lang="fr-BE" sz="800" dirty="0" smtClean="0">
                <a:ea typeface="Calibri" panose="020F0502020204030204" pitchFamily="34" charset="0"/>
              </a:rPr>
              <a:t>! A</a:t>
            </a:r>
            <a:r>
              <a:rPr lang="fr-BE" sz="800" dirty="0" smtClean="0">
                <a:effectLst/>
                <a:ea typeface="Calibri" panose="020F0502020204030204" pitchFamily="34" charset="0"/>
              </a:rPr>
              <a:t>u lieu de risquer</a:t>
            </a:r>
            <a:r>
              <a:rPr lang="fr-BE" sz="800" dirty="0" smtClean="0">
                <a:ea typeface="Calibri" panose="020F0502020204030204" pitchFamily="34" charset="0"/>
              </a:rPr>
              <a:t> d’avoir un projet incompatible </a:t>
            </a: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b="1" dirty="0" smtClean="0">
                <a:ea typeface="Calibri" panose="020F0502020204030204" pitchFamily="34" charset="0"/>
              </a:rPr>
              <a:t>C</a:t>
            </a:r>
            <a:r>
              <a:rPr lang="fr-BE" sz="800" b="1" dirty="0" smtClean="0">
                <a:effectLst/>
                <a:ea typeface="Calibri" panose="020F0502020204030204" pitchFamily="34" charset="0"/>
              </a:rPr>
              <a:t>ette phase de négociation est perçue par les riverains comme si on était pour le projet</a:t>
            </a:r>
            <a:r>
              <a:rPr lang="fr-BE" sz="800" dirty="0" smtClean="0">
                <a:effectLst/>
                <a:ea typeface="Calibri" panose="020F0502020204030204" pitchFamily="34" charset="0"/>
              </a:rPr>
              <a:t>. </a:t>
            </a: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>
                <a:effectLst/>
                <a:ea typeface="Calibri" panose="020F0502020204030204" pitchFamily="34" charset="0"/>
              </a:rPr>
              <a:t>Être </a:t>
            </a:r>
            <a:r>
              <a:rPr lang="fr-BE" sz="800" dirty="0" smtClean="0">
                <a:ea typeface="Calibri" panose="020F0502020204030204" pitchFamily="34" charset="0"/>
              </a:rPr>
              <a:t>SIMPLEMENT </a:t>
            </a:r>
            <a:r>
              <a:rPr lang="fr-BE" sz="800" dirty="0" smtClean="0">
                <a:effectLst/>
                <a:ea typeface="Calibri" panose="020F0502020204030204" pitchFamily="34" charset="0"/>
              </a:rPr>
              <a:t>contre le projet = grande chance de passer auprès du Ministre en recours, </a:t>
            </a: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800" dirty="0" smtClean="0">
                <a:ea typeface="Calibri" panose="020F0502020204030204" pitchFamily="34" charset="0"/>
              </a:rPr>
              <a:t>C</a:t>
            </a:r>
            <a:r>
              <a:rPr lang="fr-BE" sz="800" dirty="0" smtClean="0">
                <a:effectLst/>
                <a:ea typeface="Calibri" panose="020F0502020204030204" pitchFamily="34" charset="0"/>
              </a:rPr>
              <a:t>e n’est pas défendre réellement les intérêts de la Commune et des citoyens impactés. </a:t>
            </a:r>
          </a:p>
          <a:p>
            <a:pPr marL="1371600" lvl="3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BE" sz="800" b="1" dirty="0" smtClean="0">
                <a:effectLst/>
                <a:ea typeface="Calibri" panose="020F0502020204030204" pitchFamily="34" charset="0"/>
              </a:rPr>
              <a:t>Le plus facile pour moi serait de dire NON aux projets</a:t>
            </a:r>
            <a:r>
              <a:rPr lang="fr-BE" sz="800" dirty="0" smtClean="0">
                <a:effectLst/>
                <a:ea typeface="Calibri" panose="020F0502020204030204" pitchFamily="34" charset="0"/>
              </a:rPr>
              <a:t>. 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sz="800" dirty="0"/>
          </a:p>
          <a:p>
            <a:pPr algn="just">
              <a:lnSpc>
                <a:spcPct val="150000"/>
              </a:lnSpc>
            </a:pPr>
            <a:endParaRPr lang="fr-BE" sz="800" dirty="0"/>
          </a:p>
          <a:p>
            <a:pPr lvl="1" algn="l"/>
            <a:endParaRPr lang="fr-BE" sz="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1344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sz="800" dirty="0"/>
          </a:p>
          <a:p>
            <a:pPr algn="just">
              <a:lnSpc>
                <a:spcPct val="150000"/>
              </a:lnSpc>
            </a:pPr>
            <a:r>
              <a:rPr lang="fr-BE" sz="800" dirty="0" smtClean="0">
                <a:ea typeface="Calibri" panose="020F0502020204030204" pitchFamily="34" charset="0"/>
              </a:rPr>
              <a:t>car uniquement maisons, maisons 3 façades accolées, respect </a:t>
            </a:r>
            <a:r>
              <a:rPr lang="fr-BE" sz="800" dirty="0" err="1" smtClean="0">
                <a:ea typeface="Calibri" panose="020F0502020204030204" pitchFamily="34" charset="0"/>
              </a:rPr>
              <a:t>Codt</a:t>
            </a:r>
            <a:r>
              <a:rPr lang="fr-BE" sz="800" dirty="0" smtClean="0">
                <a:ea typeface="Calibri" panose="020F0502020204030204" pitchFamily="34" charset="0"/>
              </a:rPr>
              <a:t> et schéma</a:t>
            </a:r>
            <a:endParaRPr lang="fr-BE" sz="800" dirty="0"/>
          </a:p>
          <a:p>
            <a:pPr lvl="1" algn="l"/>
            <a:endParaRPr lang="fr-BE" sz="2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algn="just">
              <a:lnSpc>
                <a:spcPct val="105000"/>
              </a:lnSpc>
              <a:spcAft>
                <a:spcPts val="800"/>
              </a:spcAft>
            </a:pP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649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2E574-CACD-4495-A73C-5D818256BA04}" type="slidenum">
              <a:rPr lang="fr-BE" smtClean="0">
                <a:solidFill>
                  <a:prstClr val="black"/>
                </a:solidFill>
              </a:rPr>
              <a:pPr/>
              <a:t>22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61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639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019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</a:t>
            </a:r>
          </a:p>
          <a:p>
            <a:r>
              <a:rPr lang="fr-BE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population de la</a:t>
            </a:r>
            <a:r>
              <a:rPr lang="fr-BE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commune des Bons Villers devrait augmenter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3,2 % entre 2018 et </a:t>
            </a:r>
            <a:r>
              <a:rPr lang="fr-B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lang="fr-B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BE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(+</a:t>
            </a:r>
            <a:r>
              <a:rPr lang="fr-BE" sz="8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366) </a:t>
            </a:r>
            <a:r>
              <a:rPr lang="fr-BE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+/- 61 personnes/an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6,4 % à l’horizon </a:t>
            </a:r>
            <a:r>
              <a:rPr lang="fr-BE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2027  (+546)</a:t>
            </a:r>
            <a:endParaRPr lang="fr-BE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9,7 % à l’horizon 2033</a:t>
            </a:r>
            <a:r>
              <a:rPr lang="fr-BE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(+917) :</a:t>
            </a:r>
            <a:endParaRPr lang="fr-BE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BE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BE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passage aux 10.000</a:t>
            </a:r>
            <a:r>
              <a:rPr lang="fr-BE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habitants se fera aux environ de 2027</a:t>
            </a:r>
            <a:r>
              <a:rPr lang="fr-BE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et donc, le salaire du Bourgmestre sera augmenté en 2030 de 5% brut soit 5</a:t>
            </a:r>
            <a:r>
              <a:rPr lang="fr-BE" sz="8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% de </a:t>
            </a:r>
            <a:r>
              <a:rPr lang="fr-BE" sz="800" b="0" dirty="0"/>
              <a:t>52.528,62 brut/an = 2626,431 €/an</a:t>
            </a:r>
            <a:r>
              <a:rPr lang="fr-BE" sz="800" b="0" baseline="0" dirty="0"/>
              <a:t> soit 218,87/ mois (soit +/- 105 euros net/mois)</a:t>
            </a:r>
            <a:endParaRPr lang="fr-BE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28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Font typeface="Arial" panose="020B0604020202020204" pitchFamily="34" charset="0"/>
              <a:buNone/>
            </a:pP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723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Les disponibilités foncières (en bleu) (ICEDD) = +/- 101.20 ha (= théoriquement à 1.791 logements potentiel)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>
                <a:latin typeface="Calibri" panose="020F0502020204030204" pitchFamily="34" charset="0"/>
                <a:ea typeface="Calibri" panose="020F0502020204030204" pitchFamily="34" charset="0"/>
              </a:rPr>
              <a:t>Comme environ 2,42 personnes par ménage (logement) = théoriquement 4.334 personnes potentielles)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22BBB-A5D0-426A-9D33-3A86BD752A7D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497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51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fr-BE" sz="1200" b="1" u="sng" dirty="0" smtClean="0"/>
              <a:t>Y </a:t>
            </a:r>
            <a:r>
              <a:rPr lang="fr-BE" sz="1200" b="1" u="sng" dirty="0" err="1" smtClean="0"/>
              <a:t>a-t-il</a:t>
            </a:r>
            <a:r>
              <a:rPr lang="fr-BE" sz="1200" b="1" u="sng" dirty="0" smtClean="0"/>
              <a:t> plus de logements construits qu’avant? Selon les chiffres, NON</a:t>
            </a:r>
            <a:endParaRPr lang="fr-BE" sz="12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BE" sz="1200" dirty="0" smtClean="0"/>
              <a:t>En 2019, Les Bons Villers compte 4.074 logements dont 96,3% ont été construits avant 2011 (source Hainaut développement)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BE" sz="1200" dirty="0" smtClean="0"/>
              <a:t>La moyenne de nombre de logement construit par an tend à diminuer (38,1 entre 1946 et 1981 et 24 log entre 2011 et 2018)</a:t>
            </a:r>
            <a:endParaRPr lang="fr-BE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649B4-D8F2-46E6-82C4-6DC3388EC5D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4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F0F7121-FD69-4A8F-8E80-1E351FECF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753154A0-2118-4706-A0F2-BE4F9985D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FA14FFC-20A2-4179-88E8-FDCB461E2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D53-3295-4109-9164-4091075D4193}" type="datetimeFigureOut">
              <a:rPr lang="fr-BE" smtClean="0"/>
              <a:t>20/05/2021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AEBD27D-F293-4384-8600-630BAFC5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D2E8D60-DEA3-4BF2-945F-3674E2D0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A5CB-B104-42F6-91C9-4440B45F4C2F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9D844956-4E77-4878-9F5A-5FF174141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3E63FF1-1DD9-45C1-A457-6D4E4FABA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3893CAC9-81D3-4789-BB3B-1E5D82C98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8ADDEBE-D3FB-40F3-A04A-32B9359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D53-3295-4109-9164-4091075D4193}" type="datetimeFigureOut">
              <a:rPr lang="fr-BE" smtClean="0"/>
              <a:t>20/05/2021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D821584-3ABB-4D76-9334-95E44262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0AEDBC8-7E29-448D-A304-6FA11BE4E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A5CB-B104-42F6-91C9-4440B45F4C2F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B9FC84E3-D208-4B78-885B-4495FCD03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8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14200335-2B16-406F-B816-A63F5AEDC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03409172-4FA6-4D81-BB6C-D8D7D4F3A1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B213C73-300C-4DE0-B6E9-1E1CAAED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D53-3295-4109-9164-4091075D4193}" type="datetimeFigureOut">
              <a:rPr lang="fr-BE" smtClean="0"/>
              <a:t>20/05/2021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DE2133A-B24F-45E6-B6B0-0FD69967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E5AE546-B9BE-473B-9F2A-296AD513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A5CB-B104-42F6-91C9-4440B45F4C2F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79B3E0D2-2CE1-4186-B7B5-1D5BC3FB16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1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0506A10-BB28-46DC-A967-90ADE600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8F9D255-DE4D-4FC5-8BBD-21D7FE391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C9AF59E-7D84-474C-95F1-C9F50A7B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D53-3295-4109-9164-4091075D4193}" type="datetimeFigureOut">
              <a:rPr lang="fr-BE" smtClean="0"/>
              <a:t>20/05/2021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F492080-51A1-4D90-8A73-388831D7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C957B0E-A071-4F30-BA17-1B8E35C0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A5CB-B104-42F6-91C9-4440B45F4C2F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4C71283B-188F-4476-ABD8-55F330A89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26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F7BF312-30C4-40A6-BA0F-7D7F9867A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CA3FFFD-7680-4DF4-8BB2-ECE4103E3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F1FB4AB-BEA1-4037-BEAD-40C81D8F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D53-3295-4109-9164-4091075D4193}" type="datetimeFigureOut">
              <a:rPr lang="fr-BE" smtClean="0"/>
              <a:t>20/05/2021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058BF1C-902B-4269-8CE2-B5A044E3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18719C2-BCED-4FF2-AD5D-D3164091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A5CB-B104-42F6-91C9-4440B45F4C2F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D3560169-FECF-419C-8134-628533AD39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87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70B9C5E-D82A-4CF1-9AB7-77820217F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B474F0B-7BAC-48CB-9EFF-A3CEDEA6C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E7482F2-A77B-4798-B0F1-46AF49F05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927E53F-716F-4DC6-9349-D62444E0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D53-3295-4109-9164-4091075D4193}" type="datetimeFigureOut">
              <a:rPr lang="fr-BE" smtClean="0"/>
              <a:t>20/05/2021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55D5106-2572-4CFB-9052-4E0091C4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BF55F22-1B26-4411-98B4-32B997C07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A5CB-B104-42F6-91C9-4440B45F4C2F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4D6A6FE0-ED68-4509-90CB-420AC91CB0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3A16B93-6415-4EF9-826F-DC88C544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0AB37D9-BDA6-45C4-A409-6DD77A47F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74A23BF-29BA-4319-AF17-9F0A5891C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14803F13-5504-41CD-ADCC-9A55EA81B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DA24DAB3-0CC2-48DF-B10B-AF027F4CAA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B2A5F136-51BB-4FA3-B9C8-8A70B808A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D53-3295-4109-9164-4091075D4193}" type="datetimeFigureOut">
              <a:rPr lang="fr-BE" smtClean="0"/>
              <a:t>20/05/2021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812230D5-0FF0-4711-BDFB-00711F6D2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1D7C0886-E23A-4ABE-A8A3-7466E9B0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A5CB-B104-42F6-91C9-4440B45F4C2F}" type="slidenum">
              <a:rPr lang="fr-BE" smtClean="0"/>
              <a:t>‹N°›</a:t>
            </a:fld>
            <a:endParaRPr lang="fr-BE"/>
          </a:p>
        </p:txBody>
      </p:sp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481FF961-2BD4-4D15-AC7E-63352BE0C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50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6BB4377-B251-4EF0-9E1C-C8F52AB3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AC2DF410-53B5-400E-B732-A4DA0F1D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D53-3295-4109-9164-4091075D4193}" type="datetimeFigureOut">
              <a:rPr lang="fr-BE" smtClean="0"/>
              <a:t>20/05/2021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10A00154-F092-4BBA-9310-16865E8E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0FFB2830-8A85-4087-B9A7-D8B6BA98A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A5CB-B104-42F6-91C9-4440B45F4C2F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654D97E9-1D43-4B50-B656-5A381085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0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934EA6BB-B24E-4317-90AE-A01E0C2B5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D53-3295-4109-9164-4091075D4193}" type="datetimeFigureOut">
              <a:rPr lang="fr-BE" smtClean="0"/>
              <a:t>20/05/2021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B5A99BD4-C71E-4669-A49B-6C34AF4E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3424A24-E095-4C1D-A46B-EE7C33FE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A5CB-B104-42F6-91C9-4440B45F4C2F}" type="slidenum">
              <a:rPr lang="fr-BE" smtClean="0"/>
              <a:t>‹N°›</a:t>
            </a:fld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149F1EE-2B92-491A-8C18-53C086CE04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1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D74E873-5C51-4446-9671-CB1FB29D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874F2B2-368D-4A70-AE85-A1063A56D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A7DE282-361B-4037-A4FA-49EC6CDE7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D0B86C7B-28FF-4CC9-A828-BECE9EA76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D53-3295-4109-9164-4091075D4193}" type="datetimeFigureOut">
              <a:rPr lang="fr-BE" smtClean="0"/>
              <a:t>20/05/2021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BAE16913-094B-4DF5-BCD6-5504A4CF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4D56BB1E-5805-4294-81C5-52E09046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A5CB-B104-42F6-91C9-4440B45F4C2F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CFD4AB6E-58EB-488A-B656-D4CBC7659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6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A176A2B-F15B-4071-8BCF-EE8A77FC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0165EBA5-004D-497C-8E78-47DA05190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34F1A41-7D61-470A-BA99-60E63F693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3A0EBA7F-8394-47EF-9478-9E9190DB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81D53-3295-4109-9164-4091075D4193}" type="datetimeFigureOut">
              <a:rPr lang="fr-BE" smtClean="0"/>
              <a:t>20/05/2021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FBD91501-9D23-47BD-A3D5-343D3466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6C380771-BC9C-42F7-B0B8-DD0CDFE1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A5CB-B104-42F6-91C9-4440B45F4C2F}" type="slidenum">
              <a:rPr lang="fr-BE" smtClean="0"/>
              <a:t>‹N°›</a:t>
            </a:fld>
            <a:endParaRPr lang="fr-BE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37ACCD29-31AA-430C-A061-2D4C677A94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291" y="5277803"/>
            <a:ext cx="1668087" cy="16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4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B46BAA21-4719-4508-97E8-AD3E2A2A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5870AEA-30AC-436C-BF73-D233079E2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04F5BA5-BD57-42A1-A283-BD9B3034B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81D53-3295-4109-9164-4091075D4193}" type="datetimeFigureOut">
              <a:rPr lang="fr-BE" smtClean="0"/>
              <a:t>20/05/2021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A359429-F7EC-442C-BFED-5A816C185B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1F27DE8-D734-41DE-A261-1F5E88274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A5CB-B104-42F6-91C9-4440B45F4C2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822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1847528" y="473076"/>
            <a:ext cx="8640960" cy="4542543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>Réunion citoyenne en ligne</a:t>
            </a:r>
            <a:br>
              <a:rPr lang="fr-BE" b="1" dirty="0"/>
            </a:br>
            <a:r>
              <a:rPr lang="fr-BE" b="1" dirty="0"/>
              <a:t>20 mai 2021</a:t>
            </a:r>
            <a:br>
              <a:rPr lang="fr-BE" b="1" dirty="0"/>
            </a:br>
            <a:r>
              <a:rPr lang="fr-BE" b="1" dirty="0"/>
              <a:t/>
            </a:r>
            <a:br>
              <a:rPr lang="fr-BE" b="1" dirty="0"/>
            </a:br>
            <a:r>
              <a:rPr lang="fr-BE" b="1" dirty="0"/>
              <a:t>Projet d’urbanisation à </a:t>
            </a:r>
            <a:r>
              <a:rPr lang="fr-BE" b="1" dirty="0" err="1"/>
              <a:t>Mellet</a:t>
            </a:r>
            <a:endParaRPr lang="fr-FR" b="1" u="sng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258E17D4-220D-43F4-9EA2-27507E5B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20 mai 2021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BF230511-5A24-4724-B0BB-03D3E197D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>
                <a:solidFill>
                  <a:prstClr val="black">
                    <a:tint val="75000"/>
                  </a:prstClr>
                </a:solidFill>
              </a:rPr>
              <a:t>Commune des Bons Villers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re 447">
            <a:extLst>
              <a:ext uri="{FF2B5EF4-FFF2-40B4-BE49-F238E27FC236}">
                <a16:creationId xmlns="" xmlns:a16="http://schemas.microsoft.com/office/drawing/2014/main" id="{D0C91080-737E-4D0E-9266-9C66287D0E2B}"/>
              </a:ext>
            </a:extLst>
          </p:cNvPr>
          <p:cNvSpPr txBox="1">
            <a:spLocks/>
          </p:cNvSpPr>
          <p:nvPr/>
        </p:nvSpPr>
        <p:spPr>
          <a:xfrm>
            <a:off x="455988" y="4886324"/>
            <a:ext cx="1142404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/>
            <a:endParaRPr lang="fr-FR" sz="4500" b="1" u="sng" dirty="0"/>
          </a:p>
        </p:txBody>
      </p:sp>
    </p:spTree>
    <p:extLst>
      <p:ext uri="{BB962C8B-B14F-4D97-AF65-F5344CB8AC3E}">
        <p14:creationId xmlns:p14="http://schemas.microsoft.com/office/powerpoint/2010/main" val="426891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8723" y="188348"/>
            <a:ext cx="11016255" cy="976574"/>
          </a:xfrm>
        </p:spPr>
        <p:txBody>
          <a:bodyPr>
            <a:normAutofit fontScale="90000"/>
          </a:bodyPr>
          <a:lstStyle/>
          <a:p>
            <a:r>
              <a:rPr lang="fr-BE" sz="4000" b="1" u="sng" dirty="0" smtClean="0"/>
              <a:t>Les </a:t>
            </a:r>
            <a:r>
              <a:rPr lang="fr-BE" sz="4000" b="1" u="sng" dirty="0"/>
              <a:t>grands projets </a:t>
            </a:r>
            <a:r>
              <a:rPr lang="fr-BE" sz="4000" b="1" u="sng" dirty="0" smtClean="0"/>
              <a:t>immobiliers acceptés (2006-2018) ?</a:t>
            </a:r>
            <a:endParaRPr lang="fr-BE" sz="4000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944" y="1208814"/>
            <a:ext cx="11809811" cy="4438842"/>
          </a:xfrm>
        </p:spPr>
        <p:txBody>
          <a:bodyPr>
            <a:normAutofit/>
          </a:bodyPr>
          <a:lstStyle/>
          <a:p>
            <a:pPr lvl="1" algn="l"/>
            <a:endParaRPr lang="fr-BE" sz="28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12142"/>
              </p:ext>
            </p:extLst>
          </p:nvPr>
        </p:nvGraphicFramePr>
        <p:xfrm>
          <a:off x="425885" y="1164922"/>
          <a:ext cx="11016254" cy="5578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617"/>
                <a:gridCol w="3004033"/>
                <a:gridCol w="2903899"/>
                <a:gridCol w="1688169"/>
                <a:gridCol w="1045536"/>
              </a:tblGrid>
              <a:tr h="421392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Mellet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Frasnes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Villers-Perwin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Rèves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Wayaux</a:t>
                      </a:r>
                      <a:endParaRPr lang="fr-BE" dirty="0"/>
                    </a:p>
                  </a:txBody>
                  <a:tcPr/>
                </a:tc>
              </a:tr>
              <a:tr h="666501">
                <a:tc>
                  <a:txBody>
                    <a:bodyPr/>
                    <a:lstStyle/>
                    <a:p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maisons (</a:t>
                      </a:r>
                      <a:r>
                        <a:rPr lang="fr-BE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Mellet</a:t>
                      </a: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-la-Neuve)-2006</a:t>
                      </a: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logements résidence service (Rue de S-d-A)-2010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Construction d’une crèche, de 8 appartements et de 35 logements résidence-service (Rue du Tilleul)-2014</a:t>
                      </a: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2006-transformation d’un couvent en 9 appartements (Rue de l’Eglise 1)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07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apparts (Chée </a:t>
                      </a:r>
                      <a:r>
                        <a:rPr lang="fr-BE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Bxl</a:t>
                      </a: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)-2009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Ferme en 10 apparts (chemin des bœufs)-2011</a:t>
                      </a:r>
                    </a:p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2009-création de 9 lots à la rue du Bosquet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551639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10 maisons (</a:t>
                      </a:r>
                      <a:r>
                        <a:rPr lang="fr-BE" sz="1400" dirty="0" err="1" smtClean="0"/>
                        <a:t>Bragard</a:t>
                      </a:r>
                      <a:r>
                        <a:rPr lang="fr-BE" sz="1400" dirty="0" smtClean="0"/>
                        <a:t>)-2010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Apparts (</a:t>
                      </a:r>
                      <a:r>
                        <a:rPr lang="fr-BE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Chéé</a:t>
                      </a: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Bxl</a:t>
                      </a: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)-2011</a:t>
                      </a: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2010-construction de 8 maisons (rue sart-Bas)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785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/>
                        <a:t>9 apparts (</a:t>
                      </a:r>
                      <a:r>
                        <a:rPr lang="fr-BE" sz="1400" dirty="0" err="1" smtClean="0"/>
                        <a:t>Stassart</a:t>
                      </a:r>
                      <a:r>
                        <a:rPr lang="fr-BE" sz="1400" dirty="0" smtClean="0"/>
                        <a:t>)-2014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logements résidence-service (Rue Albert 1er)-2012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</a:tr>
              <a:tr h="551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smtClean="0">
                          <a:solidFill>
                            <a:srgbClr val="FF0000"/>
                          </a:solidFill>
                        </a:rPr>
                        <a:t>11 apparts (Solvay)-2015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logements (Chée de </a:t>
                      </a:r>
                      <a:r>
                        <a:rPr lang="fr-BE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Bxl</a:t>
                      </a: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)-2013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</a:tr>
              <a:tr h="551639">
                <a:tc>
                  <a:txBody>
                    <a:bodyPr/>
                    <a:lstStyle/>
                    <a:p>
                      <a:r>
                        <a:rPr lang="fr-BE" sz="1400" dirty="0" smtClean="0"/>
                        <a:t>14 apparts (en-dessous)-2017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maisons et 5 appartements (Rue de S-d-A)-2014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</a:tr>
              <a:tr h="478513"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appartements + d’un home de 92 unités/lits (Chée de </a:t>
                      </a:r>
                      <a:r>
                        <a:rPr lang="fr-BE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Bxl</a:t>
                      </a: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</a:tr>
              <a:tr h="396049"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 logements (PCA Chapelle)-2018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50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8723" y="188348"/>
            <a:ext cx="11016255" cy="976574"/>
          </a:xfrm>
        </p:spPr>
        <p:txBody>
          <a:bodyPr>
            <a:normAutofit/>
          </a:bodyPr>
          <a:lstStyle/>
          <a:p>
            <a:r>
              <a:rPr lang="fr-BE" sz="4000" b="1" u="sng" dirty="0" smtClean="0"/>
              <a:t>Les grands </a:t>
            </a:r>
            <a:r>
              <a:rPr lang="fr-BE" sz="4000" b="1" u="sng" dirty="0"/>
              <a:t>projets </a:t>
            </a:r>
            <a:r>
              <a:rPr lang="fr-BE" sz="4000" b="1" u="sng" dirty="0" smtClean="0"/>
              <a:t>immobiliers acceptés 2018-2021 ?</a:t>
            </a:r>
            <a:endParaRPr lang="fr-BE" sz="4000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944" y="1208814"/>
            <a:ext cx="11809811" cy="4438842"/>
          </a:xfrm>
        </p:spPr>
        <p:txBody>
          <a:bodyPr>
            <a:normAutofit/>
          </a:bodyPr>
          <a:lstStyle/>
          <a:p>
            <a:pPr lvl="1" algn="l"/>
            <a:endParaRPr lang="fr-BE" sz="28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106818"/>
              </p:ext>
            </p:extLst>
          </p:nvPr>
        </p:nvGraphicFramePr>
        <p:xfrm>
          <a:off x="588722" y="1390391"/>
          <a:ext cx="10897645" cy="157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9050"/>
                <a:gridCol w="2971689"/>
                <a:gridCol w="1981936"/>
                <a:gridCol w="2242834"/>
                <a:gridCol w="1352136"/>
              </a:tblGrid>
              <a:tr h="421392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Mellet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Frasnes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Villers-Perwin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Rèves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Wayaux</a:t>
                      </a:r>
                      <a:endParaRPr lang="fr-BE" dirty="0"/>
                    </a:p>
                  </a:txBody>
                  <a:tcPr/>
                </a:tc>
              </a:tr>
              <a:tr h="666501">
                <a:tc>
                  <a:txBody>
                    <a:bodyPr/>
                    <a:lstStyle/>
                    <a:p>
                      <a:r>
                        <a:rPr lang="fr-BE" dirty="0" smtClean="0"/>
                        <a:t>0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2020-construction de 8 logements (Chée de </a:t>
                      </a:r>
                      <a:r>
                        <a:rPr lang="fr-BE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Bxl</a:t>
                      </a: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en face du complexe)-OK des riverains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2020-construction de 9 appartements (Rue de l’Eglise) au lieu de 16</a:t>
                      </a:r>
                      <a:r>
                        <a:rPr lang="fr-B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unités + réunion citoyenne</a:t>
                      </a:r>
                      <a:endParaRPr lang="fr-B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903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8723" y="188347"/>
            <a:ext cx="11035430" cy="1327302"/>
          </a:xfrm>
        </p:spPr>
        <p:txBody>
          <a:bodyPr>
            <a:normAutofit fontScale="90000"/>
          </a:bodyPr>
          <a:lstStyle/>
          <a:p>
            <a:r>
              <a:rPr lang="fr-BE" b="1" u="sng" dirty="0" smtClean="0"/>
              <a:t/>
            </a:r>
            <a:br>
              <a:rPr lang="fr-BE" b="1" u="sng" dirty="0" smtClean="0"/>
            </a:br>
            <a:r>
              <a:rPr lang="fr-BE" b="1" dirty="0" smtClean="0"/>
              <a:t>Grands </a:t>
            </a:r>
            <a:r>
              <a:rPr lang="fr-BE" b="1" dirty="0"/>
              <a:t>projets </a:t>
            </a:r>
            <a:r>
              <a:rPr lang="fr-BE" b="1" dirty="0" smtClean="0"/>
              <a:t>immobiliers en cours de discussion?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944" y="1208814"/>
            <a:ext cx="11809811" cy="4438842"/>
          </a:xfrm>
        </p:spPr>
        <p:txBody>
          <a:bodyPr>
            <a:normAutofit/>
          </a:bodyPr>
          <a:lstStyle/>
          <a:p>
            <a:pPr lvl="1" algn="l"/>
            <a:endParaRPr lang="fr-BE" sz="2800" dirty="0" smtClean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596340"/>
              </p:ext>
            </p:extLst>
          </p:nvPr>
        </p:nvGraphicFramePr>
        <p:xfrm>
          <a:off x="588723" y="1348775"/>
          <a:ext cx="10869266" cy="5431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2933"/>
                <a:gridCol w="2963950"/>
                <a:gridCol w="1976775"/>
                <a:gridCol w="2236993"/>
                <a:gridCol w="1348615"/>
              </a:tblGrid>
              <a:tr h="391818"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Mellet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Frasnes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Villers-Perwin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Rèves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Wayaux</a:t>
                      </a:r>
                      <a:endParaRPr lang="fr-BE" dirty="0"/>
                    </a:p>
                  </a:txBody>
                  <a:tcPr/>
                </a:tc>
              </a:tr>
              <a:tr h="1275340">
                <a:tc>
                  <a:txBody>
                    <a:bodyPr/>
                    <a:lstStyle/>
                    <a:p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2020-Rue de Fleurus (3 maisons et 5 apparts) (enquête</a:t>
                      </a:r>
                      <a:r>
                        <a:rPr lang="fr-B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publique terminée)</a:t>
                      </a: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2020– construction de 14 maisons et 10 appartements (Rue F. Givron) au lieu de 18 maisons et 12 appartements (conciliation terminée: ok avec les représentants</a:t>
                      </a:r>
                      <a:r>
                        <a:rPr lang="fr-B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riverains)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SOL-Projet </a:t>
                      </a:r>
                      <a:r>
                        <a:rPr lang="fr-BE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Lixon</a:t>
                      </a:r>
                      <a:endParaRPr lang="fr-B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473726">
                <a:tc>
                  <a:txBody>
                    <a:bodyPr/>
                    <a:lstStyle/>
                    <a:p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2020-28 maisons (carrefour rue Mercier/</a:t>
                      </a:r>
                      <a:r>
                        <a:rPr lang="fr-BE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Burny</a:t>
                      </a: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(réunion</a:t>
                      </a:r>
                      <a:r>
                        <a:rPr lang="fr-B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citoyenne de ce jour)</a:t>
                      </a: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 : dossier en cours sur Frasnes-</a:t>
                      </a:r>
                      <a:r>
                        <a:rPr lang="fr-BE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Ottimo</a:t>
                      </a: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: construction de 15 appartements et 1 maison (enquête publique en cours) avec dépollution complète</a:t>
                      </a:r>
                      <a:r>
                        <a:rPr lang="fr-B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site (enquête publique en cours)</a:t>
                      </a:r>
                    </a:p>
                    <a:p>
                      <a:pPr lvl="0"/>
                      <a:endParaRPr lang="fr-B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9725">
                <a:tc>
                  <a:txBody>
                    <a:bodyPr/>
                    <a:lstStyle/>
                    <a:p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2020:</a:t>
                      </a:r>
                      <a:r>
                        <a:rPr lang="fr-B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reconstruction de 24  maisons sociales (cité champ du roux)-JDW (reconduction d’un permis 2015)</a:t>
                      </a:r>
                      <a:endParaRPr lang="fr-B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80181">
                <a:tc>
                  <a:txBody>
                    <a:bodyPr/>
                    <a:lstStyle/>
                    <a:p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B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2020: 23 logements insertion</a:t>
                      </a:r>
                      <a:r>
                        <a:rPr lang="fr-B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château de </a:t>
                      </a:r>
                      <a:r>
                        <a:rPr lang="fr-BE" sz="140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Dobeleer</a:t>
                      </a:r>
                      <a:r>
                        <a:rPr lang="fr-B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(rénovation château)-Commune</a:t>
                      </a:r>
                      <a:endParaRPr lang="fr-B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19725">
                <a:tc>
                  <a:txBody>
                    <a:bodyPr/>
                    <a:lstStyle/>
                    <a:p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fr-B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BE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823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2533" y="188347"/>
            <a:ext cx="11819467" cy="1651742"/>
          </a:xfrm>
        </p:spPr>
        <p:txBody>
          <a:bodyPr>
            <a:normAutofit fontScale="90000"/>
          </a:bodyPr>
          <a:lstStyle/>
          <a:p>
            <a:r>
              <a:rPr lang="fr-BE" b="1" dirty="0"/>
              <a:t>Comment expliquer </a:t>
            </a:r>
            <a:r>
              <a:rPr lang="fr-BE" b="1" dirty="0" smtClean="0"/>
              <a:t>cette « impression » de </a:t>
            </a:r>
            <a:r>
              <a:rPr lang="fr-BE" b="1" dirty="0"/>
              <a:t>grands projets immobiliers?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5778" y="2065867"/>
            <a:ext cx="11809811" cy="4438842"/>
          </a:xfrm>
        </p:spPr>
        <p:txBody>
          <a:bodyPr>
            <a:normAutofit lnSpcReduction="10000"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 smtClean="0"/>
              <a:t>Les réunions citoyennes organisées 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 smtClean="0"/>
              <a:t>Les réseaux sociaux;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 smtClean="0"/>
              <a:t>Les appartements et division de parcelles 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 smtClean="0"/>
              <a:t>Les promoteurs ;</a:t>
            </a:r>
            <a:endParaRPr lang="fr-BE" sz="28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/>
              <a:t>La pression immobilière </a:t>
            </a:r>
            <a:r>
              <a:rPr lang="fr-BE" sz="2800" dirty="0" smtClean="0"/>
              <a:t>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 smtClean="0"/>
              <a:t>L’attractivité </a:t>
            </a:r>
            <a:r>
              <a:rPr lang="fr-BE" sz="2800" dirty="0"/>
              <a:t>des Bons Villers.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132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2533" y="188347"/>
            <a:ext cx="11232445" cy="1651742"/>
          </a:xfrm>
        </p:spPr>
        <p:txBody>
          <a:bodyPr>
            <a:normAutofit fontScale="90000"/>
          </a:bodyPr>
          <a:lstStyle/>
          <a:p>
            <a:r>
              <a:rPr lang="fr-BE" b="1" dirty="0"/>
              <a:t>Quelle position de la Commune pour les grands projets immobiliers?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5778" y="2065867"/>
            <a:ext cx="11809811" cy="4438842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200" dirty="0"/>
              <a:t>Un à priori </a:t>
            </a:r>
            <a:r>
              <a:rPr lang="fr-BE" sz="3200" b="1" dirty="0" smtClean="0">
                <a:solidFill>
                  <a:srgbClr val="FF0000"/>
                </a:solidFill>
              </a:rPr>
              <a:t>DEFAVORABLE</a:t>
            </a:r>
            <a:r>
              <a:rPr lang="fr-BE" sz="3200" dirty="0" smtClean="0">
                <a:solidFill>
                  <a:schemeClr val="tx1"/>
                </a:solidFill>
              </a:rPr>
              <a:t> </a:t>
            </a:r>
            <a:r>
              <a:rPr lang="fr-BE" sz="3200" dirty="0">
                <a:solidFill>
                  <a:schemeClr val="tx1"/>
                </a:solidFill>
              </a:rPr>
              <a:t>pour tous les grands projets immobiliers qui touchent </a:t>
            </a:r>
            <a:r>
              <a:rPr lang="fr-BE" sz="3200" b="1" u="sng" dirty="0">
                <a:solidFill>
                  <a:schemeClr val="tx1"/>
                </a:solidFill>
              </a:rPr>
              <a:t>des prairies vierges de constructions </a:t>
            </a:r>
            <a:r>
              <a:rPr lang="fr-BE" sz="3200" dirty="0">
                <a:solidFill>
                  <a:schemeClr val="tx1"/>
                </a:solidFill>
              </a:rPr>
              <a:t>;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200" dirty="0" smtClean="0"/>
              <a:t>Pourtant</a:t>
            </a:r>
            <a:r>
              <a:rPr lang="fr-BE" sz="3200" dirty="0"/>
              <a:t>, </a:t>
            </a:r>
            <a:r>
              <a:rPr lang="fr-BE" sz="3200" b="1" dirty="0"/>
              <a:t>être défavorable ne suffit pas toujours pour bloquer </a:t>
            </a:r>
            <a:r>
              <a:rPr lang="fr-BE" sz="3200" dirty="0"/>
              <a:t>un dossier</a:t>
            </a:r>
            <a:r>
              <a:rPr lang="fr-BE" sz="3200" dirty="0" smtClean="0"/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200" dirty="0" smtClean="0">
                <a:solidFill>
                  <a:schemeClr val="tx1"/>
                </a:solidFill>
              </a:rPr>
              <a:t>Rappel tous les grands projets immobiliers actuels émanent de promoteurs et pas de la commune </a:t>
            </a:r>
            <a:endParaRPr lang="fr-BE" sz="3200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sz="2800" dirty="0"/>
          </a:p>
          <a:p>
            <a:pPr lvl="1" algn="l"/>
            <a:endParaRPr lang="fr-BE" sz="2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4618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2044" y="101601"/>
            <a:ext cx="11367911" cy="2009421"/>
          </a:xfrm>
        </p:spPr>
        <p:txBody>
          <a:bodyPr>
            <a:normAutofit fontScale="90000"/>
          </a:bodyPr>
          <a:lstStyle/>
          <a:p>
            <a:r>
              <a:rPr lang="fr-BE" b="1" dirty="0"/>
              <a:t>Comment la Commune s’organise pour bloquer ces grands projets immobiliers?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22729" y="2111021"/>
            <a:ext cx="6613742" cy="405178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fr-BE" sz="2600" dirty="0" smtClean="0"/>
              <a:t>Le pouvoir communal varie </a:t>
            </a:r>
            <a:r>
              <a:rPr lang="fr-BE" sz="2600" dirty="0"/>
              <a:t>selon le </a:t>
            </a:r>
            <a:r>
              <a:rPr lang="fr-BE" sz="2600" b="1" dirty="0"/>
              <a:t>type de zones </a:t>
            </a:r>
            <a:r>
              <a:rPr lang="fr-BE" sz="2600" dirty="0"/>
              <a:t>au plan de </a:t>
            </a:r>
            <a:r>
              <a:rPr lang="fr-BE" sz="2600" dirty="0" smtClean="0"/>
              <a:t>secteur</a:t>
            </a:r>
            <a:endParaRPr lang="fr-BE" sz="2600" dirty="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600" dirty="0"/>
              <a:t>ZACC (Zone aménagement communale concertée) </a:t>
            </a:r>
            <a:r>
              <a:rPr lang="fr-BE" sz="2600" dirty="0">
                <a:sym typeface="Wingdings" panose="05000000000000000000" pitchFamily="2" charset="2"/>
              </a:rPr>
              <a:t> </a:t>
            </a:r>
            <a:r>
              <a:rPr lang="fr-BE" sz="2600" dirty="0" smtClean="0">
                <a:sym typeface="Wingdings" panose="05000000000000000000" pitchFamily="2" charset="2"/>
              </a:rPr>
              <a:t>Pouvoir </a:t>
            </a:r>
            <a:r>
              <a:rPr lang="fr-BE" sz="2600" dirty="0">
                <a:sym typeface="Wingdings" panose="05000000000000000000" pitchFamily="2" charset="2"/>
              </a:rPr>
              <a:t>absolu</a:t>
            </a:r>
            <a:endParaRPr lang="fr-BE" sz="2600" dirty="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600" dirty="0"/>
              <a:t>Zone d’habitat </a:t>
            </a:r>
            <a:r>
              <a:rPr lang="fr-BE" sz="2600" dirty="0" smtClean="0"/>
              <a:t>(zone rouge) ou </a:t>
            </a:r>
            <a:r>
              <a:rPr lang="fr-BE" sz="2600" dirty="0"/>
              <a:t>zone d’habitat à caractère rural </a:t>
            </a:r>
            <a:r>
              <a:rPr lang="fr-BE" sz="2600" dirty="0" smtClean="0"/>
              <a:t>(zone rouge hachurée)</a:t>
            </a:r>
            <a:r>
              <a:rPr lang="fr-BE" sz="2600" dirty="0" smtClean="0">
                <a:sym typeface="Wingdings" panose="05000000000000000000" pitchFamily="2" charset="2"/>
              </a:rPr>
              <a:t> </a:t>
            </a:r>
            <a:r>
              <a:rPr lang="fr-BE" sz="2600" dirty="0">
                <a:sym typeface="Wingdings" panose="05000000000000000000" pitchFamily="2" charset="2"/>
              </a:rPr>
              <a:t>P</a:t>
            </a:r>
            <a:r>
              <a:rPr lang="fr-BE" sz="2600" dirty="0" smtClean="0">
                <a:sym typeface="Wingdings" panose="05000000000000000000" pitchFamily="2" charset="2"/>
              </a:rPr>
              <a:t>ouvoir </a:t>
            </a:r>
            <a:r>
              <a:rPr lang="fr-BE" sz="2600" dirty="0">
                <a:sym typeface="Wingdings" panose="05000000000000000000" pitchFamily="2" charset="2"/>
              </a:rPr>
              <a:t>limité</a:t>
            </a:r>
            <a:endParaRPr lang="fr-BE" sz="2600" dirty="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sz="2800" dirty="0"/>
          </a:p>
          <a:p>
            <a:pPr algn="just">
              <a:lnSpc>
                <a:spcPct val="150000"/>
              </a:lnSpc>
            </a:pPr>
            <a:endParaRPr lang="fr-BE" sz="2800" dirty="0"/>
          </a:p>
          <a:p>
            <a:pPr lvl="1" algn="l"/>
            <a:endParaRPr lang="fr-BE" sz="2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F7BFE54E-D2E5-4E72-9010-48F3633CC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9" r="9052" b="-2"/>
          <a:stretch/>
        </p:blipFill>
        <p:spPr>
          <a:xfrm>
            <a:off x="124094" y="1988390"/>
            <a:ext cx="4621473" cy="450936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9932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7067" y="-562279"/>
            <a:ext cx="11367911" cy="2009421"/>
          </a:xfrm>
        </p:spPr>
        <p:txBody>
          <a:bodyPr>
            <a:normAutofit/>
          </a:bodyPr>
          <a:lstStyle/>
          <a:p>
            <a:r>
              <a:rPr lang="fr-BE" b="1" u="sng" dirty="0"/>
              <a:t>ZACC : pouvoir absolu</a:t>
            </a:r>
            <a:endParaRPr lang="fr-BE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63879" y="1447142"/>
            <a:ext cx="16144125" cy="4890398"/>
          </a:xfrm>
        </p:spPr>
        <p:txBody>
          <a:bodyPr>
            <a:normAutofit/>
          </a:bodyPr>
          <a:lstStyle/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900" dirty="0" smtClean="0"/>
              <a:t>Une </a:t>
            </a:r>
            <a:r>
              <a:rPr lang="fr-BE" sz="2900" dirty="0"/>
              <a:t>ZACC, c’est quoi ?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900" dirty="0"/>
              <a:t>Comment mettre en œuvre une ZACC ? 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900" dirty="0"/>
              <a:t>C’est quoi un SOL ? 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900" dirty="0"/>
              <a:t>Combien de ZACC aux Bons Villers ?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900" dirty="0"/>
              <a:t>Qui valide le SOL pour activer la ZACC ?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sz="2800" dirty="0"/>
          </a:p>
          <a:p>
            <a:pPr algn="just">
              <a:lnSpc>
                <a:spcPct val="150000"/>
              </a:lnSpc>
            </a:pPr>
            <a:endParaRPr lang="fr-BE" sz="2800" dirty="0"/>
          </a:p>
          <a:p>
            <a:pPr lvl="1" algn="l"/>
            <a:endParaRPr lang="fr-BE" sz="2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0979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6089" y="214489"/>
            <a:ext cx="11288889" cy="1727200"/>
          </a:xfrm>
        </p:spPr>
        <p:txBody>
          <a:bodyPr>
            <a:normAutofit fontScale="90000"/>
          </a:bodyPr>
          <a:lstStyle/>
          <a:p>
            <a:r>
              <a:rPr lang="fr-BE" b="1" u="sng" dirty="0"/>
              <a:t/>
            </a:r>
            <a:br>
              <a:rPr lang="fr-BE" b="1" u="sng" dirty="0"/>
            </a:br>
            <a:r>
              <a:rPr lang="fr-BE" b="1" u="sng" dirty="0"/>
              <a:t/>
            </a:r>
            <a:br>
              <a:rPr lang="fr-BE" b="1" u="sng" dirty="0"/>
            </a:br>
            <a:r>
              <a:rPr lang="fr-BE" b="1" u="sng" dirty="0"/>
              <a:t>ZACC : pouvoir absolu</a:t>
            </a:r>
            <a:r>
              <a:rPr lang="fr-BE" sz="6000" dirty="0"/>
              <a:t/>
            </a:r>
            <a:br>
              <a:rPr lang="fr-BE" sz="6000" dirty="0"/>
            </a:br>
            <a:endParaRPr lang="fr-BE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7731" y="1014608"/>
            <a:ext cx="9517857" cy="5628903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fr-BE" sz="2800" b="1" u="sng" dirty="0"/>
              <a:t>Le cas </a:t>
            </a:r>
            <a:r>
              <a:rPr lang="fr-BE" sz="2800" b="1" u="sng" dirty="0" err="1" smtClean="0"/>
              <a:t>Lixon</a:t>
            </a:r>
            <a:r>
              <a:rPr lang="fr-BE" sz="2800" b="1" u="sng" dirty="0" smtClean="0"/>
              <a:t> (à Rèves)</a:t>
            </a:r>
            <a:endParaRPr lang="fr-BE" sz="2800" b="1" u="sng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894" y="1941689"/>
            <a:ext cx="6846834" cy="41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1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6089" y="214489"/>
            <a:ext cx="11288889" cy="1727200"/>
          </a:xfrm>
        </p:spPr>
        <p:txBody>
          <a:bodyPr>
            <a:normAutofit fontScale="90000"/>
          </a:bodyPr>
          <a:lstStyle/>
          <a:p>
            <a:r>
              <a:rPr lang="fr-BE" b="1" u="sng" dirty="0"/>
              <a:t/>
            </a:r>
            <a:br>
              <a:rPr lang="fr-BE" b="1" u="sng" dirty="0"/>
            </a:br>
            <a:r>
              <a:rPr lang="fr-BE" b="1" u="sng" dirty="0"/>
              <a:t/>
            </a:r>
            <a:br>
              <a:rPr lang="fr-BE" b="1" u="sng" dirty="0"/>
            </a:br>
            <a:r>
              <a:rPr lang="fr-BE" b="1" u="sng" dirty="0"/>
              <a:t>ZACC : pouvoir absolu</a:t>
            </a:r>
            <a:r>
              <a:rPr lang="fr-BE" sz="6000" dirty="0"/>
              <a:t/>
            </a:r>
            <a:br>
              <a:rPr lang="fr-BE" sz="6000" dirty="0"/>
            </a:br>
            <a:endParaRPr lang="fr-BE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6089" y="1433689"/>
            <a:ext cx="11719500" cy="5071020"/>
          </a:xfrm>
        </p:spPr>
        <p:txBody>
          <a:bodyPr>
            <a:normAutofit/>
          </a:bodyPr>
          <a:lstStyle/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b="1" u="sng" dirty="0"/>
              <a:t>Les autres </a:t>
            </a:r>
            <a:r>
              <a:rPr lang="fr-BE" sz="2800" b="1" u="sng" dirty="0" smtClean="0"/>
              <a:t>ZACC (Frasnes)</a:t>
            </a:r>
            <a:endParaRPr lang="fr-BE" sz="2800" b="1" u="sng" dirty="0"/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BE" sz="2600" dirty="0"/>
          </a:p>
          <a:p>
            <a:pPr algn="just">
              <a:lnSpc>
                <a:spcPct val="150000"/>
              </a:lnSpc>
            </a:pPr>
            <a:endParaRPr lang="fr-BE" sz="2800" dirty="0"/>
          </a:p>
          <a:p>
            <a:pPr lvl="1" algn="l"/>
            <a:endParaRPr lang="fr-BE" sz="2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926" y="1543886"/>
            <a:ext cx="3536955" cy="465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78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6089" y="214489"/>
            <a:ext cx="11288889" cy="1727200"/>
          </a:xfrm>
        </p:spPr>
        <p:txBody>
          <a:bodyPr>
            <a:normAutofit fontScale="90000"/>
          </a:bodyPr>
          <a:lstStyle/>
          <a:p>
            <a:r>
              <a:rPr lang="fr-BE" b="1" u="sng" dirty="0"/>
              <a:t/>
            </a:r>
            <a:br>
              <a:rPr lang="fr-BE" b="1" u="sng" dirty="0"/>
            </a:br>
            <a:r>
              <a:rPr lang="fr-BE" b="1" u="sng" dirty="0"/>
              <a:t/>
            </a:r>
            <a:br>
              <a:rPr lang="fr-BE" b="1" u="sng" dirty="0"/>
            </a:br>
            <a:r>
              <a:rPr lang="fr-BE" b="1" u="sng" dirty="0"/>
              <a:t>Zone d’habitat : pouvoir limité</a:t>
            </a:r>
            <a:r>
              <a:rPr lang="fr-BE" sz="6000" dirty="0"/>
              <a:t/>
            </a:r>
            <a:br>
              <a:rPr lang="fr-BE" sz="6000" dirty="0"/>
            </a:br>
            <a:endParaRPr lang="fr-BE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6089" y="1433689"/>
            <a:ext cx="11719500" cy="5071020"/>
          </a:xfrm>
        </p:spPr>
        <p:txBody>
          <a:bodyPr>
            <a:normAutofit/>
          </a:bodyPr>
          <a:lstStyle/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/>
              <a:t>Une </a:t>
            </a:r>
            <a:r>
              <a:rPr lang="fr-BE" sz="2800" dirty="0" smtClean="0"/>
              <a:t>zone </a:t>
            </a:r>
            <a:r>
              <a:rPr lang="fr-BE" sz="2800" dirty="0"/>
              <a:t>d’habitat et zone d’habitat à caractère rural, c’est quoi? 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/>
              <a:t>Quels avis sont donnés sur le permis d’urbanisme ?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/>
              <a:t>Qui délivre le permis dans ces zones?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/>
              <a:t>Si permis non accepté du Collège, que se passe-t-il</a:t>
            </a:r>
            <a:r>
              <a:rPr lang="fr-BE" sz="2800" dirty="0" smtClean="0"/>
              <a:t>?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/>
              <a:t>Comment se passe le recours?</a:t>
            </a:r>
          </a:p>
          <a:p>
            <a:pPr lvl="1" algn="l"/>
            <a:endParaRPr lang="fr-BE" sz="2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2425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-240631"/>
            <a:ext cx="7772400" cy="1106866"/>
          </a:xfrm>
        </p:spPr>
        <p:txBody>
          <a:bodyPr>
            <a:normAutofit/>
          </a:bodyPr>
          <a:lstStyle/>
          <a:p>
            <a:r>
              <a:rPr lang="fr-BE" b="1" u="sng" dirty="0"/>
              <a:t>Introduction</a:t>
            </a:r>
            <a:endParaRPr lang="fr-BE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2822" y="757990"/>
            <a:ext cx="11879178" cy="6725652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>
                <a:solidFill>
                  <a:schemeClr val="tx1"/>
                </a:solidFill>
              </a:rPr>
              <a:t>Accueil </a:t>
            </a:r>
            <a:r>
              <a:rPr lang="fr-BE" sz="2800" dirty="0"/>
              <a:t>&amp;</a:t>
            </a:r>
            <a:r>
              <a:rPr lang="fr-BE" sz="2800" dirty="0">
                <a:solidFill>
                  <a:schemeClr val="tx1"/>
                </a:solidFill>
              </a:rPr>
              <a:t> remerciements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>
                <a:solidFill>
                  <a:schemeClr val="tx1"/>
                </a:solidFill>
              </a:rPr>
              <a:t>Réunion numérique (car COVID-19) + enregistrement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b="1" dirty="0">
                <a:solidFill>
                  <a:schemeClr val="tx1"/>
                </a:solidFill>
              </a:rPr>
              <a:t>Thème de la réunion </a:t>
            </a:r>
            <a:r>
              <a:rPr lang="fr-BE" sz="2800" dirty="0">
                <a:solidFill>
                  <a:schemeClr val="tx1"/>
                </a:solidFill>
              </a:rPr>
              <a:t>: </a:t>
            </a:r>
            <a:r>
              <a:rPr lang="fr-BE" sz="2800" dirty="0"/>
              <a:t>Projet d’urbanisation à </a:t>
            </a:r>
            <a:r>
              <a:rPr lang="fr-BE" sz="2800" dirty="0" err="1"/>
              <a:t>Mellet</a:t>
            </a:r>
            <a:endParaRPr lang="fr-BE" sz="28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b="1" dirty="0">
                <a:solidFill>
                  <a:schemeClr val="tx1"/>
                </a:solidFill>
              </a:rPr>
              <a:t>But de la réunion </a:t>
            </a:r>
            <a:r>
              <a:rPr lang="fr-BE" sz="2800" dirty="0">
                <a:solidFill>
                  <a:schemeClr val="tx1"/>
                </a:solidFill>
              </a:rPr>
              <a:t>: informer de manière objective et </a:t>
            </a:r>
            <a:r>
              <a:rPr lang="fr-BE" sz="2800" dirty="0"/>
              <a:t>donner </a:t>
            </a:r>
            <a:r>
              <a:rPr lang="fr-BE" sz="2800" b="1" dirty="0"/>
              <a:t>VOTRE</a:t>
            </a:r>
            <a:r>
              <a:rPr lang="fr-BE" sz="2800" dirty="0"/>
              <a:t> avis</a:t>
            </a:r>
            <a:endParaRPr lang="fr-BE" sz="2800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/>
              <a:t>Participation citoyenne : </a:t>
            </a:r>
            <a:r>
              <a:rPr lang="fr-BE" sz="2800" b="1" dirty="0"/>
              <a:t>38</a:t>
            </a:r>
            <a:r>
              <a:rPr lang="fr-BE" sz="2800" b="1" baseline="30000" dirty="0"/>
              <a:t>ème</a:t>
            </a:r>
            <a:r>
              <a:rPr lang="fr-BE" sz="2800" b="1" dirty="0"/>
              <a:t> </a:t>
            </a:r>
            <a:r>
              <a:rPr lang="fr-BE" sz="2800" b="1" dirty="0" smtClean="0"/>
              <a:t>réunion </a:t>
            </a:r>
            <a:r>
              <a:rPr lang="fr-BE" sz="2800" b="1" dirty="0"/>
              <a:t>citoyenne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/>
              <a:t>Comment réagir ? Via les commentaires en </a:t>
            </a:r>
            <a:r>
              <a:rPr lang="fr-BE" sz="2800" dirty="0" smtClean="0"/>
              <a:t>direct ou par mail</a:t>
            </a:r>
            <a:endParaRPr lang="fr-BE" sz="28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dirty="0">
                <a:solidFill>
                  <a:schemeClr val="tx1"/>
                </a:solidFill>
              </a:rPr>
              <a:t>Temps de la réunion : 90’</a:t>
            </a:r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69633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6089" y="214489"/>
            <a:ext cx="11288889" cy="1727200"/>
          </a:xfrm>
        </p:spPr>
        <p:txBody>
          <a:bodyPr>
            <a:normAutofit fontScale="90000"/>
          </a:bodyPr>
          <a:lstStyle/>
          <a:p>
            <a:r>
              <a:rPr lang="fr-BE" b="1" u="sng" dirty="0"/>
              <a:t/>
            </a:r>
            <a:br>
              <a:rPr lang="fr-BE" b="1" u="sng" dirty="0"/>
            </a:br>
            <a:r>
              <a:rPr lang="fr-BE" b="1" u="sng" dirty="0"/>
              <a:t/>
            </a:r>
            <a:br>
              <a:rPr lang="fr-BE" b="1" u="sng" dirty="0"/>
            </a:br>
            <a:r>
              <a:rPr lang="fr-BE" b="1" u="sng" dirty="0"/>
              <a:t>Zone d’habitat : pouvoir limité</a:t>
            </a:r>
            <a:r>
              <a:rPr lang="fr-BE" sz="6000" dirty="0"/>
              <a:t/>
            </a:r>
            <a:br>
              <a:rPr lang="fr-BE" sz="6000" dirty="0"/>
            </a:br>
            <a:endParaRPr lang="fr-BE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6089" y="1433688"/>
            <a:ext cx="11719500" cy="5424311"/>
          </a:xfrm>
        </p:spPr>
        <p:txBody>
          <a:bodyPr>
            <a:normAutofit fontScale="77500" lnSpcReduction="20000"/>
          </a:bodyPr>
          <a:lstStyle/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000" dirty="0">
                <a:effectLst/>
                <a:ea typeface="Calibri" panose="020F0502020204030204" pitchFamily="34" charset="0"/>
              </a:rPr>
              <a:t>Comment la commune tente de réduire </a:t>
            </a:r>
            <a:r>
              <a:rPr lang="fr-BE" sz="3000" dirty="0">
                <a:ea typeface="Calibri" panose="020F0502020204030204" pitchFamily="34" charset="0"/>
              </a:rPr>
              <a:t>l</a:t>
            </a:r>
            <a:r>
              <a:rPr lang="fr-BE" sz="3000" dirty="0">
                <a:effectLst/>
                <a:ea typeface="Calibri" panose="020F0502020204030204" pitchFamily="34" charset="0"/>
              </a:rPr>
              <a:t>es grands projets immobiliers ?</a:t>
            </a:r>
            <a:endParaRPr lang="fr-BE" sz="3000" dirty="0">
              <a:ea typeface="Calibri" panose="020F0502020204030204" pitchFamily="34" charset="0"/>
            </a:endParaRP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900" b="1" dirty="0"/>
              <a:t>Réviser les densités de logement par hectare  (-25</a:t>
            </a:r>
            <a:r>
              <a:rPr lang="fr-BE" sz="2900" b="1" dirty="0" smtClean="0"/>
              <a:t>%)-décision en décembre 2020</a:t>
            </a:r>
            <a:endParaRPr lang="fr-BE" sz="2900" b="1" dirty="0"/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b="1" dirty="0">
                <a:effectLst/>
                <a:ea typeface="Calibri" panose="020F0502020204030204" pitchFamily="34" charset="0"/>
              </a:rPr>
              <a:t>Renforcer la consultation citoyenne </a:t>
            </a:r>
            <a:r>
              <a:rPr lang="fr-BE" sz="2800" dirty="0">
                <a:effectLst/>
                <a:ea typeface="Calibri" panose="020F0502020204030204" pitchFamily="34" charset="0"/>
              </a:rPr>
              <a:t>(réunions citoyennes, comité d’accompagnement de riverains </a:t>
            </a:r>
            <a:r>
              <a:rPr lang="fr-BE" sz="2800" dirty="0" smtClean="0">
                <a:effectLst/>
                <a:ea typeface="Calibri" panose="020F0502020204030204" pitchFamily="34" charset="0"/>
              </a:rPr>
              <a:t>…).</a:t>
            </a:r>
            <a:endParaRPr lang="fr-BE" sz="2800" dirty="0">
              <a:effectLst/>
              <a:ea typeface="Calibri" panose="020F0502020204030204" pitchFamily="34" charset="0"/>
            </a:endParaRP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800" b="1" dirty="0">
                <a:effectLst/>
                <a:ea typeface="Calibri" panose="020F0502020204030204" pitchFamily="34" charset="0"/>
              </a:rPr>
              <a:t>Négocier avec les promoteurs </a:t>
            </a:r>
            <a:r>
              <a:rPr lang="fr-BE" sz="2800" dirty="0">
                <a:effectLst/>
                <a:ea typeface="Calibri" panose="020F0502020204030204" pitchFamily="34" charset="0"/>
              </a:rPr>
              <a:t>: </a:t>
            </a:r>
            <a:endParaRPr lang="fr-BE" sz="2800" dirty="0">
              <a:ea typeface="Calibri" panose="020F0502020204030204" pitchFamily="34" charset="0"/>
            </a:endParaRP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600" dirty="0">
                <a:effectLst/>
                <a:ea typeface="Calibri" panose="020F0502020204030204" pitchFamily="34" charset="0"/>
              </a:rPr>
              <a:t>but : projet plus </a:t>
            </a:r>
            <a:r>
              <a:rPr lang="fr-BE" sz="2600" b="1" dirty="0">
                <a:effectLst/>
                <a:ea typeface="Calibri" panose="020F0502020204030204" pitchFamily="34" charset="0"/>
              </a:rPr>
              <a:t>compatible possible avec les remarques des riverains</a:t>
            </a:r>
            <a:r>
              <a:rPr lang="fr-BE" sz="2600" dirty="0">
                <a:effectLst/>
                <a:ea typeface="Calibri" panose="020F0502020204030204" pitchFamily="34" charset="0"/>
              </a:rPr>
              <a:t>, au cas où le Ministre l’accepterait en recours.</a:t>
            </a: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600" dirty="0">
                <a:ea typeface="Calibri" panose="020F0502020204030204" pitchFamily="34" charset="0"/>
              </a:rPr>
              <a:t>N</a:t>
            </a:r>
            <a:r>
              <a:rPr lang="fr-BE" sz="2600" dirty="0">
                <a:effectLst/>
                <a:ea typeface="Calibri" panose="020F0502020204030204" pitchFamily="34" charset="0"/>
              </a:rPr>
              <a:t>égocier </a:t>
            </a:r>
            <a:r>
              <a:rPr lang="fr-BE" sz="2600" dirty="0">
                <a:ea typeface="Calibri" panose="020F0502020204030204" pitchFamily="34" charset="0"/>
              </a:rPr>
              <a:t>au</a:t>
            </a:r>
            <a:r>
              <a:rPr lang="fr-BE" sz="2600" dirty="0">
                <a:effectLst/>
                <a:ea typeface="Calibri" panose="020F0502020204030204" pitchFamily="34" charset="0"/>
              </a:rPr>
              <a:t> maximum </a:t>
            </a:r>
            <a:r>
              <a:rPr lang="fr-BE" sz="2600" dirty="0">
                <a:ea typeface="Calibri" panose="020F0502020204030204" pitchFamily="34" charset="0"/>
              </a:rPr>
              <a:t>! A</a:t>
            </a:r>
            <a:r>
              <a:rPr lang="fr-BE" sz="2600" dirty="0">
                <a:effectLst/>
                <a:ea typeface="Calibri" panose="020F0502020204030204" pitchFamily="34" charset="0"/>
              </a:rPr>
              <a:t>u lieu de risquer</a:t>
            </a:r>
            <a:r>
              <a:rPr lang="fr-BE" sz="2600" dirty="0">
                <a:ea typeface="Calibri" panose="020F0502020204030204" pitchFamily="34" charset="0"/>
              </a:rPr>
              <a:t> d’avoir un projet incompatible </a:t>
            </a:r>
            <a:endParaRPr lang="fr-BE" sz="2600" dirty="0" smtClean="0">
              <a:ea typeface="Calibri" panose="020F0502020204030204" pitchFamily="34" charset="0"/>
            </a:endParaRP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600" b="1" dirty="0" smtClean="0">
                <a:ea typeface="Calibri" panose="020F0502020204030204" pitchFamily="34" charset="0"/>
              </a:rPr>
              <a:t>C</a:t>
            </a:r>
            <a:r>
              <a:rPr lang="fr-BE" sz="2600" b="1" dirty="0" smtClean="0">
                <a:effectLst/>
                <a:ea typeface="Calibri" panose="020F0502020204030204" pitchFamily="34" charset="0"/>
              </a:rPr>
              <a:t>ette </a:t>
            </a:r>
            <a:r>
              <a:rPr lang="fr-BE" sz="2600" b="1" dirty="0">
                <a:effectLst/>
                <a:ea typeface="Calibri" panose="020F0502020204030204" pitchFamily="34" charset="0"/>
              </a:rPr>
              <a:t>phase de négociation est perçue par les riverains comme si on était pour le projet</a:t>
            </a:r>
            <a:r>
              <a:rPr lang="fr-BE" sz="2600" dirty="0">
                <a:effectLst/>
                <a:ea typeface="Calibri" panose="020F0502020204030204" pitchFamily="34" charset="0"/>
              </a:rPr>
              <a:t>. </a:t>
            </a: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600" dirty="0">
                <a:effectLst/>
                <a:ea typeface="Calibri" panose="020F0502020204030204" pitchFamily="34" charset="0"/>
              </a:rPr>
              <a:t>Être </a:t>
            </a:r>
            <a:r>
              <a:rPr lang="fr-BE" sz="2600" dirty="0">
                <a:ea typeface="Calibri" panose="020F0502020204030204" pitchFamily="34" charset="0"/>
              </a:rPr>
              <a:t>SIMPLEMENT </a:t>
            </a:r>
            <a:r>
              <a:rPr lang="fr-BE" sz="2600" dirty="0">
                <a:effectLst/>
                <a:ea typeface="Calibri" panose="020F0502020204030204" pitchFamily="34" charset="0"/>
              </a:rPr>
              <a:t>contre le projet = </a:t>
            </a:r>
            <a:r>
              <a:rPr lang="fr-BE" sz="2600" dirty="0" smtClean="0">
                <a:effectLst/>
                <a:ea typeface="Calibri" panose="020F0502020204030204" pitchFamily="34" charset="0"/>
              </a:rPr>
              <a:t>risque de </a:t>
            </a:r>
            <a:r>
              <a:rPr lang="fr-BE" sz="2600" dirty="0">
                <a:effectLst/>
                <a:ea typeface="Calibri" panose="020F0502020204030204" pitchFamily="34" charset="0"/>
              </a:rPr>
              <a:t>passer auprès du Ministre en </a:t>
            </a:r>
            <a:r>
              <a:rPr lang="fr-BE" sz="2600" dirty="0" smtClean="0">
                <a:effectLst/>
                <a:ea typeface="Calibri" panose="020F0502020204030204" pitchFamily="34" charset="0"/>
              </a:rPr>
              <a:t>recours </a:t>
            </a:r>
            <a:endParaRPr lang="fr-BE" sz="2800" dirty="0"/>
          </a:p>
          <a:p>
            <a:pPr lvl="1" algn="l"/>
            <a:endParaRPr lang="fr-BE" sz="2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91385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6089" y="214489"/>
            <a:ext cx="11288889" cy="1727200"/>
          </a:xfrm>
        </p:spPr>
        <p:txBody>
          <a:bodyPr>
            <a:normAutofit fontScale="90000"/>
          </a:bodyPr>
          <a:lstStyle/>
          <a:p>
            <a:r>
              <a:rPr lang="fr-BE" b="1" u="sng" dirty="0"/>
              <a:t/>
            </a:r>
            <a:br>
              <a:rPr lang="fr-BE" b="1" u="sng" dirty="0"/>
            </a:br>
            <a:r>
              <a:rPr lang="fr-BE" b="1" u="sng" dirty="0"/>
              <a:t/>
            </a:r>
            <a:br>
              <a:rPr lang="fr-BE" b="1" u="sng" dirty="0"/>
            </a:br>
            <a:r>
              <a:rPr lang="fr-BE" b="1" u="sng" dirty="0" smtClean="0"/>
              <a:t>Projet de Mellet-28 maisons</a:t>
            </a:r>
            <a:r>
              <a:rPr lang="fr-BE" sz="6000" dirty="0"/>
              <a:t/>
            </a:r>
            <a:br>
              <a:rPr lang="fr-BE" sz="6000" dirty="0"/>
            </a:br>
            <a:endParaRPr lang="fr-BE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6089" y="1433688"/>
            <a:ext cx="11719500" cy="5424311"/>
          </a:xfrm>
        </p:spPr>
        <p:txBody>
          <a:bodyPr>
            <a:normAutofit fontScale="85000" lnSpcReduction="20000"/>
          </a:bodyPr>
          <a:lstStyle/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000" dirty="0" smtClean="0">
                <a:effectLst/>
                <a:ea typeface="Calibri" panose="020F0502020204030204" pitchFamily="34" charset="0"/>
              </a:rPr>
              <a:t>Aucune décision à ce stade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000" dirty="0" smtClean="0">
                <a:effectLst/>
                <a:ea typeface="Calibri" panose="020F0502020204030204" pitchFamily="34" charset="0"/>
              </a:rPr>
              <a:t>Permis pas encore déposé par le promoteur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000" smtClean="0">
                <a:effectLst/>
                <a:ea typeface="Calibri" panose="020F0502020204030204" pitchFamily="34" charset="0"/>
              </a:rPr>
              <a:t>En zone </a:t>
            </a:r>
            <a:r>
              <a:rPr lang="fr-BE" sz="3000" dirty="0" smtClean="0">
                <a:effectLst/>
                <a:ea typeface="Calibri" panose="020F0502020204030204" pitchFamily="34" charset="0"/>
              </a:rPr>
              <a:t>d’habitat à caractère rural (= zone à bâtir)</a:t>
            </a:r>
            <a:r>
              <a:rPr lang="fr-BE" sz="3000" dirty="0" smtClean="0">
                <a:effectLst/>
                <a:ea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fr-BE" sz="3000" dirty="0" smtClean="0">
                <a:effectLst/>
                <a:ea typeface="Calibri" panose="020F0502020204030204" pitchFamily="34" charset="0"/>
                <a:sym typeface="Wingdings" panose="05000000000000000000" pitchFamily="2" charset="2"/>
              </a:rPr>
              <a:t>pouvoir limité </a:t>
            </a:r>
            <a:r>
              <a:rPr lang="fr-BE" sz="3000" dirty="0" smtClean="0">
                <a:effectLst/>
                <a:ea typeface="Calibri" panose="020F0502020204030204" pitchFamily="34" charset="0"/>
                <a:sym typeface="Wingdings" panose="05000000000000000000" pitchFamily="2" charset="2"/>
              </a:rPr>
              <a:t></a:t>
            </a:r>
            <a:endParaRPr lang="fr-BE" sz="3000" dirty="0" smtClean="0">
              <a:effectLst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600" b="1" dirty="0" smtClean="0">
                <a:sym typeface="Wingdings" panose="05000000000000000000" pitchFamily="2" charset="2"/>
              </a:rPr>
              <a:t>Révision des </a:t>
            </a:r>
            <a:r>
              <a:rPr lang="fr-BE" sz="2500" b="1" dirty="0" smtClean="0"/>
              <a:t>densités </a:t>
            </a:r>
            <a:r>
              <a:rPr lang="fr-BE" sz="2500" b="1" dirty="0"/>
              <a:t>de logement par hectare  (-25</a:t>
            </a:r>
            <a:r>
              <a:rPr lang="fr-BE" sz="2500" b="1" dirty="0" smtClean="0"/>
              <a:t>%) : 28 unités au lieu de 38 unités 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600" b="1" dirty="0"/>
              <a:t>Consultation </a:t>
            </a:r>
            <a:r>
              <a:rPr lang="fr-BE" sz="2600" b="1" dirty="0"/>
              <a:t>citoyenne </a:t>
            </a:r>
            <a:endParaRPr lang="fr-BE" sz="2600" b="1" dirty="0" smtClean="0"/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600" b="1" dirty="0">
                <a:effectLst/>
                <a:ea typeface="Calibri" panose="020F0502020204030204" pitchFamily="34" charset="0"/>
              </a:rPr>
              <a:t>r</a:t>
            </a:r>
            <a:r>
              <a:rPr lang="fr-BE" sz="2600" dirty="0" smtClean="0">
                <a:effectLst/>
                <a:ea typeface="Calibri" panose="020F0502020204030204" pitchFamily="34" charset="0"/>
              </a:rPr>
              <a:t>éunion </a:t>
            </a:r>
            <a:r>
              <a:rPr lang="fr-BE" sz="2600" dirty="0" smtClean="0">
                <a:effectLst/>
                <a:ea typeface="Calibri" panose="020F0502020204030204" pitchFamily="34" charset="0"/>
              </a:rPr>
              <a:t>citoyenne de ce jour </a:t>
            </a:r>
            <a:endParaRPr lang="fr-BE" sz="2600" dirty="0" smtClean="0">
              <a:effectLst/>
              <a:ea typeface="Calibri" panose="020F0502020204030204" pitchFamily="34" charset="0"/>
            </a:endParaRPr>
          </a:p>
          <a:p>
            <a:pPr marL="1828800" lvl="3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600" dirty="0" smtClean="0">
                <a:ea typeface="Calibri" panose="020F0502020204030204" pitchFamily="34" charset="0"/>
              </a:rPr>
              <a:t>Co</a:t>
            </a:r>
            <a:r>
              <a:rPr lang="fr-BE" sz="2600" dirty="0" smtClean="0">
                <a:effectLst/>
                <a:ea typeface="Calibri" panose="020F0502020204030204" pitchFamily="34" charset="0"/>
              </a:rPr>
              <a:t>mité </a:t>
            </a:r>
            <a:r>
              <a:rPr lang="fr-BE" sz="2600" dirty="0">
                <a:effectLst/>
                <a:ea typeface="Calibri" panose="020F0502020204030204" pitchFamily="34" charset="0"/>
              </a:rPr>
              <a:t>d’accompagnement de riverains </a:t>
            </a:r>
            <a:r>
              <a:rPr lang="fr-BE" sz="2600" dirty="0" smtClean="0">
                <a:effectLst/>
                <a:ea typeface="Calibri" panose="020F0502020204030204" pitchFamily="34" charset="0"/>
              </a:rPr>
              <a:t>et associations </a:t>
            </a:r>
            <a:r>
              <a:rPr lang="fr-BE" sz="2600" dirty="0" smtClean="0">
                <a:ea typeface="Calibri" panose="020F0502020204030204" pitchFamily="34" charset="0"/>
              </a:rPr>
              <a:t>pour </a:t>
            </a:r>
            <a:r>
              <a:rPr lang="fr-BE" sz="2600" dirty="0" smtClean="0">
                <a:ea typeface="Calibri" panose="020F0502020204030204" pitchFamily="34" charset="0"/>
              </a:rPr>
              <a:t>les aménagements parcs, </a:t>
            </a:r>
            <a:r>
              <a:rPr lang="fr-BE" sz="2600" dirty="0" smtClean="0">
                <a:ea typeface="Calibri" panose="020F0502020204030204" pitchFamily="34" charset="0"/>
              </a:rPr>
              <a:t>terminus,…: </a:t>
            </a:r>
            <a:r>
              <a:rPr lang="fr-BE" sz="2600" dirty="0" smtClean="0">
                <a:ea typeface="Calibri" panose="020F0502020204030204" pitchFamily="34" charset="0"/>
              </a:rPr>
              <a:t>appel à </a:t>
            </a:r>
            <a:r>
              <a:rPr lang="fr-BE" sz="2600" dirty="0" smtClean="0">
                <a:ea typeface="Calibri" panose="020F0502020204030204" pitchFamily="34" charset="0"/>
              </a:rPr>
              <a:t>candidatures via courrier</a:t>
            </a:r>
            <a:r>
              <a:rPr lang="fr-BE" sz="2600" dirty="0" smtClean="0">
                <a:effectLst/>
                <a:ea typeface="Calibri" panose="020F0502020204030204" pitchFamily="34" charset="0"/>
              </a:rPr>
              <a:t>).</a:t>
            </a:r>
            <a:endParaRPr lang="fr-BE" sz="2600" dirty="0" smtClean="0">
              <a:effectLst/>
              <a:ea typeface="Calibri" panose="020F0502020204030204" pitchFamily="34" charset="0"/>
            </a:endParaRP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600" b="1" dirty="0"/>
              <a:t>Négocier </a:t>
            </a:r>
            <a:r>
              <a:rPr lang="fr-BE" sz="2600" b="1" dirty="0"/>
              <a:t>avec les promoteurs </a:t>
            </a:r>
            <a:r>
              <a:rPr lang="fr-BE" sz="2600" dirty="0"/>
              <a:t>au maximum pour rendre le projet le plus compatible possible (car risque éventuel </a:t>
            </a:r>
            <a:r>
              <a:rPr lang="fr-BE" sz="2600" dirty="0" smtClean="0"/>
              <a:t>mais réel qu’il </a:t>
            </a:r>
            <a:r>
              <a:rPr lang="fr-BE" sz="2600" dirty="0"/>
              <a:t>passe en recours chez le Ministre)</a:t>
            </a:r>
            <a:endParaRPr lang="fr-BE" sz="2600" dirty="0"/>
          </a:p>
          <a:p>
            <a:pPr algn="just">
              <a:lnSpc>
                <a:spcPct val="150000"/>
              </a:lnSpc>
            </a:pPr>
            <a:endParaRPr lang="fr-BE" sz="2800" dirty="0"/>
          </a:p>
          <a:p>
            <a:pPr lvl="1" algn="l"/>
            <a:endParaRPr lang="fr-BE" sz="2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45971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C8F24C0-DD02-4114-AC46-DF371860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890666"/>
          </a:xfrm>
        </p:spPr>
        <p:txBody>
          <a:bodyPr>
            <a:normAutofit/>
          </a:bodyPr>
          <a:lstStyle/>
          <a:p>
            <a:r>
              <a:rPr lang="fr-BE" dirty="0"/>
              <a:t>Merci pour votre attention</a:t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r>
              <a:rPr lang="fr-BE" dirty="0"/>
              <a:t>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32966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9800" y="-240631"/>
            <a:ext cx="7772400" cy="1106866"/>
          </a:xfrm>
        </p:spPr>
        <p:txBody>
          <a:bodyPr>
            <a:normAutofit fontScale="90000"/>
          </a:bodyPr>
          <a:lstStyle/>
          <a:p>
            <a:r>
              <a:rPr lang="fr-BE" b="1" u="sng" dirty="0"/>
              <a:t>Déroulement de la réunion</a:t>
            </a:r>
            <a:endParaRPr lang="fr-BE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6411" y="737208"/>
            <a:ext cx="11879178" cy="5767501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200" b="1" dirty="0">
                <a:solidFill>
                  <a:schemeClr val="tx1"/>
                </a:solidFill>
              </a:rPr>
              <a:t>Etat des lieux : </a:t>
            </a:r>
            <a:r>
              <a:rPr lang="fr-BE" sz="3200" dirty="0">
                <a:solidFill>
                  <a:schemeClr val="tx1"/>
                </a:solidFill>
              </a:rPr>
              <a:t>projets immobiliers aux Bons Villers (15’) par </a:t>
            </a:r>
            <a:r>
              <a:rPr lang="fr-BE" sz="3200" dirty="0"/>
              <a:t>Mathieu </a:t>
            </a:r>
            <a:r>
              <a:rPr lang="fr-BE" sz="3200" dirty="0" smtClean="0"/>
              <a:t>Perin</a:t>
            </a:r>
            <a:endParaRPr lang="fr-BE" sz="3200" dirty="0"/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200" b="1" dirty="0" smtClean="0">
                <a:solidFill>
                  <a:schemeClr val="tx1"/>
                </a:solidFill>
              </a:rPr>
              <a:t>Présentation </a:t>
            </a:r>
            <a:r>
              <a:rPr lang="fr-BE" sz="3200" b="1" dirty="0">
                <a:solidFill>
                  <a:schemeClr val="tx1"/>
                </a:solidFill>
              </a:rPr>
              <a:t>du projet </a:t>
            </a:r>
            <a:r>
              <a:rPr lang="fr-BE" sz="3200" dirty="0">
                <a:solidFill>
                  <a:schemeClr val="tx1"/>
                </a:solidFill>
              </a:rPr>
              <a:t>de </a:t>
            </a:r>
            <a:r>
              <a:rPr lang="fr-BE" sz="3200" dirty="0" err="1">
                <a:solidFill>
                  <a:schemeClr val="tx1"/>
                </a:solidFill>
              </a:rPr>
              <a:t>Mellet</a:t>
            </a:r>
            <a:r>
              <a:rPr lang="fr-BE" sz="3200" dirty="0">
                <a:solidFill>
                  <a:schemeClr val="tx1"/>
                </a:solidFill>
              </a:rPr>
              <a:t> par les promoteurs (45</a:t>
            </a:r>
            <a:r>
              <a:rPr lang="fr-BE" sz="3200" dirty="0" smtClean="0">
                <a:solidFill>
                  <a:schemeClr val="tx1"/>
                </a:solidFill>
              </a:rPr>
              <a:t>’) </a:t>
            </a:r>
            <a:r>
              <a:rPr lang="fr-BE" sz="3200" dirty="0"/>
              <a:t>Claude Liens et Eric </a:t>
            </a:r>
            <a:r>
              <a:rPr lang="fr-BE" sz="3200" dirty="0" err="1" smtClean="0"/>
              <a:t>Thery</a:t>
            </a:r>
            <a:r>
              <a:rPr lang="fr-BE" sz="3200" dirty="0" smtClean="0"/>
              <a:t> et l’architecte </a:t>
            </a:r>
            <a:r>
              <a:rPr lang="fr-BE" sz="3200" dirty="0"/>
              <a:t>Dominique </a:t>
            </a:r>
            <a:r>
              <a:rPr lang="fr-BE" sz="3200" dirty="0" err="1" smtClean="0"/>
              <a:t>Fayt</a:t>
            </a:r>
            <a:endParaRPr lang="fr-BE" sz="3200" dirty="0">
              <a:solidFill>
                <a:schemeClr val="tx1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3200" b="1" dirty="0" smtClean="0"/>
              <a:t>Questions/réponses</a:t>
            </a:r>
            <a:r>
              <a:rPr lang="fr-BE" sz="3200" dirty="0" smtClean="0"/>
              <a:t> </a:t>
            </a:r>
            <a:r>
              <a:rPr lang="fr-BE" sz="3200" dirty="0"/>
              <a:t>(30’) : 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2400" dirty="0"/>
              <a:t>Questions reçues </a:t>
            </a:r>
            <a:r>
              <a:rPr lang="fr-BE" sz="2400" dirty="0" smtClean="0"/>
              <a:t>par mails ou </a:t>
            </a:r>
            <a:r>
              <a:rPr lang="fr-BE" sz="2400" dirty="0"/>
              <a:t>questions posées dans les commentaires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  <a:p>
            <a:pPr lvl="1" algn="l"/>
            <a:endParaRPr lang="fr-BE" sz="2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958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8131" y="2040035"/>
            <a:ext cx="9850582" cy="2196844"/>
          </a:xfrm>
        </p:spPr>
        <p:txBody>
          <a:bodyPr>
            <a:noAutofit/>
          </a:bodyPr>
          <a:lstStyle/>
          <a:p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u="sng" dirty="0"/>
              <a:t>Partie 1</a:t>
            </a:r>
            <a:br>
              <a:rPr lang="fr-BE" sz="5400" u="sng" dirty="0"/>
            </a:br>
            <a:r>
              <a:rPr lang="fr-BE" sz="5400" dirty="0"/>
              <a:t> </a:t>
            </a:r>
            <a:br>
              <a:rPr lang="fr-BE" sz="5400" dirty="0"/>
            </a:br>
            <a:r>
              <a:rPr lang="fr-BE" sz="5400" b="1" dirty="0"/>
              <a:t>Les chiffres de l’immobilier aux Bons Villers</a:t>
            </a:r>
            <a:endParaRPr lang="fr-BE" sz="5400" b="1" u="sng" dirty="0"/>
          </a:p>
        </p:txBody>
      </p:sp>
      <p:sp>
        <p:nvSpPr>
          <p:cNvPr id="4" name="AutoShape 2" descr="Comprehending COVID-19: Rapid and Sensitive Characterization of N-Glycans  from SARS-CoV-2 Spike Protein : Waters"/>
          <p:cNvSpPr>
            <a:spLocks noChangeAspect="1" noChangeArrowheads="1"/>
          </p:cNvSpPr>
          <p:nvPr/>
        </p:nvSpPr>
        <p:spPr bwMode="auto">
          <a:xfrm>
            <a:off x="155575" y="-808038"/>
            <a:ext cx="25336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" name="AutoShape 4" descr="Comprehending COVID-19: Rapid and Sensitive Characterization of N-Glycans  from SARS-CoV-2 Spike Protein : Waters"/>
          <p:cNvSpPr>
            <a:spLocks noChangeAspect="1" noChangeArrowheads="1"/>
          </p:cNvSpPr>
          <p:nvPr/>
        </p:nvSpPr>
        <p:spPr bwMode="auto">
          <a:xfrm>
            <a:off x="307975" y="-655638"/>
            <a:ext cx="25336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009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9777" y="352222"/>
            <a:ext cx="11232445" cy="859025"/>
          </a:xfrm>
        </p:spPr>
        <p:txBody>
          <a:bodyPr>
            <a:normAutofit fontScale="90000"/>
          </a:bodyPr>
          <a:lstStyle/>
          <a:p>
            <a:r>
              <a:rPr lang="fr-BE" b="1" u="sng" dirty="0" smtClean="0"/>
              <a:t>Population</a:t>
            </a:r>
            <a:endParaRPr lang="fr-BE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5778" y="1438094"/>
            <a:ext cx="11809811" cy="506661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BE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Population (</a:t>
            </a:r>
            <a:r>
              <a:rPr lang="fr-BE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Stabel</a:t>
            </a:r>
            <a:r>
              <a:rPr lang="fr-BE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fr-BE" sz="2200" dirty="0">
                <a:latin typeface="Calibri" panose="020F0502020204030204" pitchFamily="34" charset="0"/>
                <a:ea typeface="Calibri" panose="020F0502020204030204" pitchFamily="34" charset="0"/>
              </a:rPr>
              <a:t>au </a:t>
            </a:r>
            <a:r>
              <a:rPr lang="fr-BE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fr-BE" sz="2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</a:t>
            </a:r>
            <a:r>
              <a:rPr lang="fr-BE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janvier : </a:t>
            </a:r>
            <a:r>
              <a:rPr lang="fr-BE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9.466 habitants </a:t>
            </a:r>
            <a:r>
              <a:rPr lang="fr-BE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(2021)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BE" sz="2200" dirty="0">
                <a:latin typeface="Calibri" panose="020F0502020204030204" pitchFamily="34" charset="0"/>
                <a:ea typeface="Calibri" panose="020F0502020204030204" pitchFamily="34" charset="0"/>
              </a:rPr>
              <a:t>Perspectives de population </a:t>
            </a:r>
            <a:r>
              <a:rPr lang="fr-BE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fr-BE" sz="2200" dirty="0">
                <a:latin typeface="Calibri" panose="020F0502020204030204" pitchFamily="34" charset="0"/>
                <a:ea typeface="Calibri" panose="020F0502020204030204" pitchFamily="34" charset="0"/>
              </a:rPr>
              <a:t>IWEPS et UCL)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0595"/>
              </p:ext>
            </p:extLst>
          </p:nvPr>
        </p:nvGraphicFramePr>
        <p:xfrm>
          <a:off x="632179" y="2528711"/>
          <a:ext cx="10656710" cy="2288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14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95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95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77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62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891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98454">
                <a:tc rowSpan="2">
                  <a:txBody>
                    <a:bodyPr/>
                    <a:lstStyle/>
                    <a:p>
                      <a:pPr marL="151765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500" dirty="0">
                          <a:effectLst/>
                        </a:rPr>
                        <a:t>Les</a:t>
                      </a:r>
                      <a:r>
                        <a:rPr lang="fr-BE" sz="1500" spc="-50" dirty="0">
                          <a:effectLst/>
                        </a:rPr>
                        <a:t> </a:t>
                      </a:r>
                      <a:r>
                        <a:rPr lang="fr-BE" sz="1500" dirty="0">
                          <a:effectLst/>
                        </a:rPr>
                        <a:t>Bons</a:t>
                      </a:r>
                      <a:r>
                        <a:rPr lang="fr-BE" sz="1500" spc="-45" dirty="0">
                          <a:effectLst/>
                        </a:rPr>
                        <a:t> </a:t>
                      </a:r>
                      <a:r>
                        <a:rPr lang="fr-BE" sz="1500" dirty="0">
                          <a:effectLst/>
                        </a:rPr>
                        <a:t>Villers</a:t>
                      </a:r>
                      <a:endParaRPr lang="fr-BE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151765" algn="ctr">
                        <a:lnSpc>
                          <a:spcPct val="150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endParaRPr lang="fr-BE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1152525" marR="1137285"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fr-BE" sz="1100" dirty="0">
                          <a:effectLst/>
                        </a:rPr>
                        <a:t>Années </a:t>
                      </a:r>
                      <a:endParaRPr lang="fr-BE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8498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070"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fr-BE" sz="2000" b="1" dirty="0">
                          <a:effectLst/>
                        </a:rPr>
                        <a:t>2018</a:t>
                      </a:r>
                      <a:endParaRPr lang="fr-BE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fr-BE" sz="2000" b="1" dirty="0" smtClean="0">
                          <a:effectLst/>
                        </a:rPr>
                        <a:t>2024</a:t>
                      </a:r>
                      <a:endParaRPr lang="fr-BE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070"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fr-BE" sz="2000" b="1" dirty="0" smtClean="0">
                          <a:effectLst/>
                        </a:rPr>
                        <a:t>2027</a:t>
                      </a:r>
                      <a:endParaRPr lang="fr-BE" sz="20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9705"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fr-BE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2033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1968">
                <a:tc>
                  <a:txBody>
                    <a:bodyPr/>
                    <a:lstStyle/>
                    <a:p>
                      <a:pPr marL="22860" algn="ctr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fr-BE" sz="15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Population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fr-B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9.457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fr-BE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9.823</a:t>
                      </a:r>
                      <a:endParaRPr lang="fr-B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fr-BE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10.003</a:t>
                      </a:r>
                      <a:endParaRPr lang="fr-BE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10795" algn="ctr" defTabSz="914400" rtl="0" eaLnBrk="1" latinLnBrk="0" hangingPunct="1">
                        <a:lnSpc>
                          <a:spcPct val="15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fr-BE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10.374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61 personnes en +</a:t>
                      </a:r>
                      <a:r>
                        <a:rPr lang="fr-BE" baseline="0" dirty="0"/>
                        <a:t>/</a:t>
                      </a:r>
                      <a:r>
                        <a:rPr lang="fr-BE" baseline="0" dirty="0" smtClean="0"/>
                        <a:t>an en moyenne</a:t>
                      </a:r>
                      <a:endParaRPr lang="fr-BE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" name="Connecteur droit avec flèche 4">
            <a:extLst>
              <a:ext uri="{FF2B5EF4-FFF2-40B4-BE49-F238E27FC236}">
                <a16:creationId xmlns="" xmlns:a16="http://schemas.microsoft.com/office/drawing/2014/main" id="{4CADFFDE-55E5-4EFE-A9B3-E0713A1E2411}"/>
              </a:ext>
            </a:extLst>
          </p:cNvPr>
          <p:cNvCxnSpPr>
            <a:cxnSpLocks/>
          </p:cNvCxnSpPr>
          <p:nvPr/>
        </p:nvCxnSpPr>
        <p:spPr>
          <a:xfrm>
            <a:off x="721975" y="5243047"/>
            <a:ext cx="953911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èche : haut 6">
            <a:extLst>
              <a:ext uri="{FF2B5EF4-FFF2-40B4-BE49-F238E27FC236}">
                <a16:creationId xmlns="" xmlns:a16="http://schemas.microsoft.com/office/drawing/2014/main" id="{3891BC63-E214-4C38-A61D-94A4C8EAF931}"/>
              </a:ext>
            </a:extLst>
          </p:cNvPr>
          <p:cNvSpPr/>
          <p:nvPr/>
        </p:nvSpPr>
        <p:spPr>
          <a:xfrm>
            <a:off x="5898445" y="4062299"/>
            <a:ext cx="225777" cy="37353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lèche : haut 8">
            <a:extLst>
              <a:ext uri="{FF2B5EF4-FFF2-40B4-BE49-F238E27FC236}">
                <a16:creationId xmlns="" xmlns:a16="http://schemas.microsoft.com/office/drawing/2014/main" id="{BE19CA97-72C3-4699-A05D-7707D4086B5B}"/>
              </a:ext>
            </a:extLst>
          </p:cNvPr>
          <p:cNvSpPr/>
          <p:nvPr/>
        </p:nvSpPr>
        <p:spPr>
          <a:xfrm>
            <a:off x="7603067" y="4062298"/>
            <a:ext cx="225777" cy="37353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Flèche : haut 13">
            <a:extLst>
              <a:ext uri="{FF2B5EF4-FFF2-40B4-BE49-F238E27FC236}">
                <a16:creationId xmlns="" xmlns:a16="http://schemas.microsoft.com/office/drawing/2014/main" id="{0EA4E1E8-7761-4CC2-8DBB-CB49B42E34E5}"/>
              </a:ext>
            </a:extLst>
          </p:cNvPr>
          <p:cNvSpPr/>
          <p:nvPr/>
        </p:nvSpPr>
        <p:spPr>
          <a:xfrm>
            <a:off x="8923867" y="4062298"/>
            <a:ext cx="225777" cy="37353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1086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64612" y="135467"/>
            <a:ext cx="4087306" cy="2257250"/>
          </a:xfrm>
        </p:spPr>
        <p:txBody>
          <a:bodyPr anchor="b">
            <a:normAutofit/>
          </a:bodyPr>
          <a:lstStyle/>
          <a:p>
            <a:pPr algn="l"/>
            <a:r>
              <a:rPr lang="fr-BE" sz="5000" b="1" u="sng" dirty="0"/>
              <a:t>Terrains à bâtir disponibles théoriques</a:t>
            </a:r>
            <a:endParaRPr lang="fr-BE" sz="5000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464612" y="2573867"/>
            <a:ext cx="4087305" cy="3324889"/>
          </a:xfrm>
        </p:spPr>
        <p:txBody>
          <a:bodyPr anchor="t">
            <a:normAutofit/>
          </a:bodyPr>
          <a:lstStyle/>
          <a:p>
            <a:pPr algn="l"/>
            <a:r>
              <a:rPr lang="fr-FR" sz="2200" dirty="0"/>
              <a:t>Superficie en zone à bâtir </a:t>
            </a:r>
            <a:r>
              <a:rPr lang="fr-FR" sz="2200" b="1" dirty="0"/>
              <a:t>LIBRE</a:t>
            </a:r>
            <a:r>
              <a:rPr lang="fr-FR" sz="2200" dirty="0"/>
              <a:t> aux Bons Villers se trouvent (source </a:t>
            </a:r>
            <a:r>
              <a:rPr lang="fr-FR" sz="2200" dirty="0" smtClean="0"/>
              <a:t>ICEDD</a:t>
            </a:r>
            <a:r>
              <a:rPr lang="fr-FR" sz="2200" dirty="0"/>
              <a:t>) 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2200" dirty="0"/>
              <a:t>zone d’habitat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2200" dirty="0"/>
              <a:t>zone d’habitat à caractère rural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r-FR" sz="2200" dirty="0"/>
              <a:t>zone d’aménagement communal concerté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514350" indent="-514350" algn="l"/>
            <a:endParaRPr lang="fr-BE" sz="110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F7BFE54E-D2E5-4E72-9010-48F3633CC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39" r="9052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cxnSp>
        <p:nvCxnSpPr>
          <p:cNvPr id="7" name="Connecteur droit avec flèche 6">
            <a:extLst>
              <a:ext uri="{FF2B5EF4-FFF2-40B4-BE49-F238E27FC236}">
                <a16:creationId xmlns="" xmlns:a16="http://schemas.microsoft.com/office/drawing/2014/main" id="{CEA8F182-21C0-4D9E-ADB9-7F386D4909EE}"/>
              </a:ext>
            </a:extLst>
          </p:cNvPr>
          <p:cNvCxnSpPr>
            <a:cxnSpLocks/>
          </p:cNvCxnSpPr>
          <p:nvPr/>
        </p:nvCxnSpPr>
        <p:spPr>
          <a:xfrm flipH="1" flipV="1">
            <a:off x="4165600" y="3025422"/>
            <a:ext cx="3849512" cy="6321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="" xmlns:a16="http://schemas.microsoft.com/office/drawing/2014/main" id="{963EDAB4-89B7-4D09-B8C1-A52105978DEE}"/>
              </a:ext>
            </a:extLst>
          </p:cNvPr>
          <p:cNvCxnSpPr/>
          <p:nvPr/>
        </p:nvCxnSpPr>
        <p:spPr>
          <a:xfrm flipH="1">
            <a:off x="2167467" y="4086578"/>
            <a:ext cx="5813777" cy="37870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="" xmlns:a16="http://schemas.microsoft.com/office/drawing/2014/main" id="{47D001D1-50E5-4D25-ABF0-F5177B399DAB}"/>
              </a:ext>
            </a:extLst>
          </p:cNvPr>
          <p:cNvCxnSpPr>
            <a:cxnSpLocks/>
          </p:cNvCxnSpPr>
          <p:nvPr/>
        </p:nvCxnSpPr>
        <p:spPr>
          <a:xfrm flipH="1" flipV="1">
            <a:off x="1704622" y="2144890"/>
            <a:ext cx="6310490" cy="257386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543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7">
            <a:extLst>
              <a:ext uri="{FF2B5EF4-FFF2-40B4-BE49-F238E27FC236}">
                <a16:creationId xmlns="" xmlns:a16="http://schemas.microsoft.com/office/drawing/2014/main" id="{C9D3914C-C2A4-461F-94C7-9526D931DC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64" y="1311604"/>
            <a:ext cx="9792636" cy="466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>
            <a:extLst>
              <a:ext uri="{FF2B5EF4-FFF2-40B4-BE49-F238E27FC236}">
                <a16:creationId xmlns="" xmlns:a16="http://schemas.microsoft.com/office/drawing/2014/main" id="{BB09AD75-E4A8-4402-95B4-9330AF38794E}"/>
              </a:ext>
            </a:extLst>
          </p:cNvPr>
          <p:cNvSpPr txBox="1">
            <a:spLocks/>
          </p:cNvSpPr>
          <p:nvPr/>
        </p:nvSpPr>
        <p:spPr>
          <a:xfrm>
            <a:off x="479776" y="56470"/>
            <a:ext cx="11232445" cy="1056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b="1" u="sng" dirty="0"/>
              <a:t>Terrains à bâtir disponibles théoriques</a:t>
            </a:r>
            <a:endParaRPr lang="fr-BE" u="sng" dirty="0"/>
          </a:p>
        </p:txBody>
      </p:sp>
    </p:spTree>
    <p:extLst>
      <p:ext uri="{BB962C8B-B14F-4D97-AF65-F5344CB8AC3E}">
        <p14:creationId xmlns:p14="http://schemas.microsoft.com/office/powerpoint/2010/main" val="41434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70709" y="1840971"/>
            <a:ext cx="9850582" cy="3217334"/>
          </a:xfrm>
        </p:spPr>
        <p:txBody>
          <a:bodyPr>
            <a:noAutofit/>
          </a:bodyPr>
          <a:lstStyle/>
          <a:p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b="1" u="sng" dirty="0"/>
              <a:t/>
            </a:r>
            <a:br>
              <a:rPr lang="fr-BE" sz="5400" b="1" u="sng" dirty="0"/>
            </a:br>
            <a:r>
              <a:rPr lang="fr-BE" sz="5400" u="sng" dirty="0"/>
              <a:t>Partie 2 </a:t>
            </a:r>
            <a:br>
              <a:rPr lang="fr-BE" sz="5400" u="sng" dirty="0"/>
            </a:br>
            <a:r>
              <a:rPr lang="fr-BE" sz="5400" dirty="0"/>
              <a:t/>
            </a:r>
            <a:br>
              <a:rPr lang="fr-BE" sz="5400" dirty="0"/>
            </a:br>
            <a:r>
              <a:rPr lang="fr-BE" sz="5400" b="1" dirty="0"/>
              <a:t>Les grands projets immobiliers aux Bons Villers</a:t>
            </a:r>
            <a:r>
              <a:rPr lang="fr-BE" sz="5400" dirty="0"/>
              <a:t/>
            </a:r>
            <a:br>
              <a:rPr lang="fr-BE" sz="5400" dirty="0"/>
            </a:br>
            <a:endParaRPr lang="fr-BE" sz="5400" b="1" u="sng" dirty="0"/>
          </a:p>
        </p:txBody>
      </p:sp>
      <p:sp>
        <p:nvSpPr>
          <p:cNvPr id="4" name="AutoShape 2" descr="Comprehending COVID-19: Rapid and Sensitive Characterization of N-Glycans  from SARS-CoV-2 Spike Protein : Waters"/>
          <p:cNvSpPr>
            <a:spLocks noChangeAspect="1" noChangeArrowheads="1"/>
          </p:cNvSpPr>
          <p:nvPr/>
        </p:nvSpPr>
        <p:spPr bwMode="auto">
          <a:xfrm>
            <a:off x="155575" y="-808038"/>
            <a:ext cx="25336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5" name="AutoShape 4" descr="Comprehending COVID-19: Rapid and Sensitive Characterization of N-Glycans  from SARS-CoV-2 Spike Protein : Waters"/>
          <p:cNvSpPr>
            <a:spLocks noChangeAspect="1" noChangeArrowheads="1"/>
          </p:cNvSpPr>
          <p:nvPr/>
        </p:nvSpPr>
        <p:spPr bwMode="auto">
          <a:xfrm>
            <a:off x="307975" y="-655638"/>
            <a:ext cx="253365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433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5779" y="353291"/>
            <a:ext cx="11809810" cy="914400"/>
          </a:xfrm>
        </p:spPr>
        <p:txBody>
          <a:bodyPr>
            <a:normAutofit/>
          </a:bodyPr>
          <a:lstStyle/>
          <a:p>
            <a:r>
              <a:rPr lang="fr-BE" sz="5000" b="1" u="sng" dirty="0"/>
              <a:t>Y a-t-il plus de logements construits qu’avant?</a:t>
            </a:r>
            <a:endParaRPr lang="fr-BE" sz="5000" u="sng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5778" y="1365956"/>
            <a:ext cx="11809811" cy="5138753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fr-BE" sz="2800" dirty="0"/>
          </a:p>
          <a:p>
            <a:pPr lvl="1" algn="l"/>
            <a:endParaRPr lang="fr-BE" sz="28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fr-BE" sz="2800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  <a:p>
            <a:pPr marL="514350" indent="-514350"/>
            <a:endParaRPr lang="fr-BE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073627"/>
              </p:ext>
            </p:extLst>
          </p:nvPr>
        </p:nvGraphicFramePr>
        <p:xfrm>
          <a:off x="404706" y="1559260"/>
          <a:ext cx="10829432" cy="43460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218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63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63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63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63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63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2636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2636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2636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2636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1789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952372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597566">
                <a:tc row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 </a:t>
                      </a:r>
                    </a:p>
                    <a:p>
                      <a:pPr marL="152400" algn="ctr">
                        <a:lnSpc>
                          <a:spcPct val="2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Territoire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10">
                  <a:txBody>
                    <a:bodyPr/>
                    <a:lstStyle/>
                    <a:p>
                      <a:pPr marL="1449705" marR="144335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Année</a:t>
                      </a:r>
                      <a:r>
                        <a:rPr lang="fr-BE" sz="1700" spc="135" dirty="0">
                          <a:effectLst/>
                        </a:rPr>
                        <a:t> </a:t>
                      </a:r>
                      <a:r>
                        <a:rPr lang="fr-BE" sz="1700" dirty="0">
                          <a:effectLst/>
                        </a:rPr>
                        <a:t>de</a:t>
                      </a:r>
                      <a:r>
                        <a:rPr lang="fr-BE" sz="1700" spc="140" dirty="0">
                          <a:effectLst/>
                        </a:rPr>
                        <a:t> </a:t>
                      </a:r>
                      <a:r>
                        <a:rPr lang="fr-BE" sz="1700" dirty="0">
                          <a:effectLst/>
                        </a:rPr>
                        <a:t>construction</a:t>
                      </a:r>
                      <a:r>
                        <a:rPr lang="fr-BE" sz="1700" spc="75" dirty="0">
                          <a:effectLst/>
                        </a:rPr>
                        <a:t> </a:t>
                      </a:r>
                      <a:r>
                        <a:rPr lang="fr-BE" sz="1700" dirty="0">
                          <a:effectLst/>
                        </a:rPr>
                        <a:t>des</a:t>
                      </a:r>
                      <a:r>
                        <a:rPr lang="fr-BE" sz="1700" spc="140" dirty="0">
                          <a:effectLst/>
                        </a:rPr>
                        <a:t> </a:t>
                      </a:r>
                      <a:r>
                        <a:rPr lang="fr-BE" sz="1700" dirty="0">
                          <a:effectLst/>
                        </a:rPr>
                        <a:t>bâtiments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60325" indent="-9525" algn="ctr">
                        <a:lnSpc>
                          <a:spcPct val="2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Nbre</a:t>
                      </a:r>
                      <a:r>
                        <a:rPr lang="fr-BE" sz="1700" spc="40" dirty="0">
                          <a:effectLst/>
                        </a:rPr>
                        <a:t> </a:t>
                      </a:r>
                      <a:r>
                        <a:rPr lang="fr-BE" sz="1700" dirty="0">
                          <a:effectLst/>
                        </a:rPr>
                        <a:t>logements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3704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16535" algn="ctr">
                        <a:lnSpc>
                          <a:spcPct val="2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Avant</a:t>
                      </a:r>
                      <a:r>
                        <a:rPr lang="fr-BE" sz="1700" spc="-40" dirty="0">
                          <a:effectLst/>
                        </a:rPr>
                        <a:t> </a:t>
                      </a:r>
                      <a:r>
                        <a:rPr lang="fr-BE" sz="1700" dirty="0">
                          <a:effectLst/>
                        </a:rPr>
                        <a:t>1946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33985" algn="ctr">
                        <a:lnSpc>
                          <a:spcPct val="2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fr-BE" sz="1700" spc="-10" dirty="0">
                          <a:effectLst/>
                        </a:rPr>
                        <a:t>De</a:t>
                      </a:r>
                      <a:r>
                        <a:rPr lang="fr-BE" sz="1700" spc="15" dirty="0">
                          <a:effectLst/>
                        </a:rPr>
                        <a:t> </a:t>
                      </a:r>
                      <a:r>
                        <a:rPr lang="fr-BE" sz="1700" spc="-10" dirty="0">
                          <a:effectLst/>
                        </a:rPr>
                        <a:t>1946</a:t>
                      </a:r>
                      <a:r>
                        <a:rPr lang="fr-BE" sz="1700" spc="-45" dirty="0">
                          <a:effectLst/>
                        </a:rPr>
                        <a:t> </a:t>
                      </a:r>
                      <a:r>
                        <a:rPr lang="fr-BE" sz="1700" spc="-10" dirty="0">
                          <a:effectLst/>
                        </a:rPr>
                        <a:t>à</a:t>
                      </a:r>
                      <a:r>
                        <a:rPr lang="fr-BE" sz="1700" spc="-45" dirty="0">
                          <a:effectLst/>
                        </a:rPr>
                        <a:t> </a:t>
                      </a:r>
                      <a:r>
                        <a:rPr lang="fr-BE" sz="1700" spc="-10" dirty="0">
                          <a:effectLst/>
                        </a:rPr>
                        <a:t>1981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33985" algn="ctr">
                        <a:lnSpc>
                          <a:spcPct val="2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fr-BE" sz="1700" spc="-15" dirty="0">
                          <a:effectLst/>
                        </a:rPr>
                        <a:t>De</a:t>
                      </a:r>
                      <a:r>
                        <a:rPr lang="fr-BE" sz="1700" spc="25" dirty="0">
                          <a:effectLst/>
                        </a:rPr>
                        <a:t> </a:t>
                      </a:r>
                      <a:r>
                        <a:rPr lang="fr-BE" sz="1700" spc="-15" dirty="0">
                          <a:effectLst/>
                        </a:rPr>
                        <a:t>1982</a:t>
                      </a:r>
                      <a:r>
                        <a:rPr lang="fr-BE" sz="1700" spc="-40" dirty="0">
                          <a:effectLst/>
                        </a:rPr>
                        <a:t> </a:t>
                      </a:r>
                      <a:r>
                        <a:rPr lang="fr-BE" sz="1700" spc="-10" dirty="0">
                          <a:effectLst/>
                        </a:rPr>
                        <a:t>à</a:t>
                      </a:r>
                      <a:r>
                        <a:rPr lang="fr-BE" sz="1700" spc="-40" dirty="0">
                          <a:effectLst/>
                        </a:rPr>
                        <a:t> </a:t>
                      </a:r>
                      <a:r>
                        <a:rPr lang="fr-BE" sz="1700" spc="-10" dirty="0">
                          <a:effectLst/>
                        </a:rPr>
                        <a:t>2001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5095" algn="ctr">
                        <a:lnSpc>
                          <a:spcPct val="2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fr-BE" sz="1700" spc="-15" dirty="0">
                          <a:effectLst/>
                        </a:rPr>
                        <a:t>De</a:t>
                      </a:r>
                      <a:r>
                        <a:rPr lang="fr-BE" sz="1700" spc="25" dirty="0">
                          <a:effectLst/>
                        </a:rPr>
                        <a:t> </a:t>
                      </a:r>
                      <a:r>
                        <a:rPr lang="fr-BE" sz="1700" spc="-15" dirty="0">
                          <a:effectLst/>
                        </a:rPr>
                        <a:t>2002</a:t>
                      </a:r>
                      <a:r>
                        <a:rPr lang="fr-BE" sz="1700" spc="-40" dirty="0">
                          <a:effectLst/>
                        </a:rPr>
                        <a:t> </a:t>
                      </a:r>
                      <a:r>
                        <a:rPr lang="fr-BE" sz="1700" spc="-10" dirty="0">
                          <a:effectLst/>
                        </a:rPr>
                        <a:t>à</a:t>
                      </a:r>
                      <a:r>
                        <a:rPr lang="fr-BE" sz="1700" spc="-40" dirty="0">
                          <a:effectLst/>
                        </a:rPr>
                        <a:t> </a:t>
                      </a:r>
                      <a:r>
                        <a:rPr lang="fr-BE" sz="1700" spc="-10" dirty="0">
                          <a:effectLst/>
                        </a:rPr>
                        <a:t>2011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97485" algn="ctr">
                        <a:lnSpc>
                          <a:spcPct val="2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 smtClean="0">
                          <a:effectLst/>
                        </a:rPr>
                        <a:t>Après</a:t>
                      </a:r>
                      <a:r>
                        <a:rPr lang="fr-BE" sz="1700" spc="65" dirty="0" smtClean="0">
                          <a:effectLst/>
                        </a:rPr>
                        <a:t> </a:t>
                      </a:r>
                      <a:r>
                        <a:rPr lang="fr-BE" sz="1700" dirty="0" smtClean="0">
                          <a:effectLst/>
                        </a:rPr>
                        <a:t>2011 à 2018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9498"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3825" algn="ctr">
                        <a:lnSpc>
                          <a:spcPct val="2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Nombre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 algn="ctr">
                        <a:lnSpc>
                          <a:spcPct val="2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fr-BE" sz="1700">
                          <a:effectLst/>
                        </a:rPr>
                        <a:t>%</a:t>
                      </a:r>
                      <a:endParaRPr lang="fr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ct val="2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Nombre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ct val="2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%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ct val="2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fr-BE" sz="1700">
                          <a:effectLst/>
                        </a:rPr>
                        <a:t>Nombre</a:t>
                      </a:r>
                      <a:endParaRPr lang="fr-BE" sz="17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4460" algn="ctr">
                        <a:lnSpc>
                          <a:spcPct val="2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%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 algn="ctr">
                        <a:lnSpc>
                          <a:spcPct val="2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Nombre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2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%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3190" algn="ctr">
                        <a:lnSpc>
                          <a:spcPct val="2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Nombre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680" algn="ctr">
                        <a:lnSpc>
                          <a:spcPct val="200000"/>
                        </a:lnSpc>
                        <a:spcBef>
                          <a:spcPts val="12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%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3704">
                <a:tc>
                  <a:txBody>
                    <a:bodyPr/>
                    <a:lstStyle/>
                    <a:p>
                      <a:pPr marL="22860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Les</a:t>
                      </a:r>
                      <a:r>
                        <a:rPr lang="fr-BE" sz="1700" spc="-50" dirty="0">
                          <a:effectLst/>
                        </a:rPr>
                        <a:t> </a:t>
                      </a:r>
                      <a:r>
                        <a:rPr lang="fr-BE" sz="1700" dirty="0">
                          <a:effectLst/>
                        </a:rPr>
                        <a:t>Bons</a:t>
                      </a:r>
                      <a:r>
                        <a:rPr lang="fr-BE" sz="1700" spc="-45" dirty="0">
                          <a:effectLst/>
                        </a:rPr>
                        <a:t> </a:t>
                      </a:r>
                      <a:r>
                        <a:rPr lang="fr-BE" sz="1700" dirty="0">
                          <a:effectLst/>
                        </a:rPr>
                        <a:t>Villers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2.145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46,9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1.334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29,2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639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14,0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284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6,2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168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3,7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</a:rPr>
                        <a:t>4.074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3704">
                <a:tc>
                  <a:txBody>
                    <a:bodyPr/>
                    <a:lstStyle/>
                    <a:p>
                      <a:pPr marL="22860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Moyenne de</a:t>
                      </a:r>
                      <a:r>
                        <a:rPr lang="fr-BE" sz="1700" baseline="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log/an</a:t>
                      </a: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630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38,1 log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604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33,6 log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31,5 log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3510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fr-BE" sz="17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24 </a:t>
                      </a:r>
                      <a:r>
                        <a:rPr lang="fr-BE" sz="17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log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2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endParaRPr lang="fr-BE" sz="17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lèche : bas 4">
            <a:extLst>
              <a:ext uri="{FF2B5EF4-FFF2-40B4-BE49-F238E27FC236}">
                <a16:creationId xmlns="" xmlns:a16="http://schemas.microsoft.com/office/drawing/2014/main" id="{D55DCD4F-7252-4D33-BB28-742145F26EA7}"/>
              </a:ext>
            </a:extLst>
          </p:cNvPr>
          <p:cNvSpPr/>
          <p:nvPr/>
        </p:nvSpPr>
        <p:spPr>
          <a:xfrm>
            <a:off x="5514622" y="5328356"/>
            <a:ext cx="304800" cy="3273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Flèche : bas 5">
            <a:extLst>
              <a:ext uri="{FF2B5EF4-FFF2-40B4-BE49-F238E27FC236}">
                <a16:creationId xmlns="" xmlns:a16="http://schemas.microsoft.com/office/drawing/2014/main" id="{5266E02C-B80D-4330-A9E0-C3F65954C0C9}"/>
              </a:ext>
            </a:extLst>
          </p:cNvPr>
          <p:cNvSpPr/>
          <p:nvPr/>
        </p:nvSpPr>
        <p:spPr>
          <a:xfrm>
            <a:off x="7264400" y="5328356"/>
            <a:ext cx="304800" cy="3273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Flèche : bas 6">
            <a:extLst>
              <a:ext uri="{FF2B5EF4-FFF2-40B4-BE49-F238E27FC236}">
                <a16:creationId xmlns="" xmlns:a16="http://schemas.microsoft.com/office/drawing/2014/main" id="{BCAC31D7-3222-4A93-8A1B-F27DA114D1C5}"/>
              </a:ext>
            </a:extLst>
          </p:cNvPr>
          <p:cNvSpPr/>
          <p:nvPr/>
        </p:nvSpPr>
        <p:spPr>
          <a:xfrm>
            <a:off x="9166578" y="5328356"/>
            <a:ext cx="304800" cy="3273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07238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2729</Words>
  <Application>Microsoft Office PowerPoint</Application>
  <PresentationFormat>Grand écran</PresentationFormat>
  <Paragraphs>413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Thème Office</vt:lpstr>
      <vt:lpstr>                 Réunion citoyenne en ligne 20 mai 2021  Projet d’urbanisation à Mellet</vt:lpstr>
      <vt:lpstr>Introduction</vt:lpstr>
      <vt:lpstr>Déroulement de la réunion</vt:lpstr>
      <vt:lpstr>             Partie 1   Les chiffres de l’immobilier aux Bons Villers</vt:lpstr>
      <vt:lpstr>Population</vt:lpstr>
      <vt:lpstr>Terrains à bâtir disponibles théoriques</vt:lpstr>
      <vt:lpstr>Présentation PowerPoint</vt:lpstr>
      <vt:lpstr>             Partie 2   Les grands projets immobiliers aux Bons Villers </vt:lpstr>
      <vt:lpstr>Y a-t-il plus de logements construits qu’avant?</vt:lpstr>
      <vt:lpstr>Les grands projets immobiliers acceptés (2006-2018) ?</vt:lpstr>
      <vt:lpstr>Les grands projets immobiliers acceptés 2018-2021 ?</vt:lpstr>
      <vt:lpstr> Grands projets immobiliers en cours de discussion?</vt:lpstr>
      <vt:lpstr>Comment expliquer cette « impression » de grands projets immobiliers?</vt:lpstr>
      <vt:lpstr>Quelle position de la Commune pour les grands projets immobiliers?</vt:lpstr>
      <vt:lpstr>Comment la Commune s’organise pour bloquer ces grands projets immobiliers?</vt:lpstr>
      <vt:lpstr>ZACC : pouvoir absolu</vt:lpstr>
      <vt:lpstr>  ZACC : pouvoir absolu </vt:lpstr>
      <vt:lpstr>  ZACC : pouvoir absolu </vt:lpstr>
      <vt:lpstr>  Zone d’habitat : pouvoir limité </vt:lpstr>
      <vt:lpstr>  Zone d’habitat : pouvoir limité </vt:lpstr>
      <vt:lpstr>  Projet de Mellet-28 maisons </vt:lpstr>
      <vt:lpstr>Merci pour votre attention  Des questions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citoyenne en ligne 14 septembre 2020</dc:title>
  <dc:creator>Justin Art</dc:creator>
  <cp:lastModifiedBy>Mathieu Perin</cp:lastModifiedBy>
  <cp:revision>117</cp:revision>
  <cp:lastPrinted>2021-05-20T14:32:40Z</cp:lastPrinted>
  <dcterms:created xsi:type="dcterms:W3CDTF">2020-10-14T09:50:19Z</dcterms:created>
  <dcterms:modified xsi:type="dcterms:W3CDTF">2021-05-20T15:12:25Z</dcterms:modified>
</cp:coreProperties>
</file>